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97" r:id="rId2"/>
    <p:sldMasterId id="2147483700" r:id="rId3"/>
    <p:sldMasterId id="2147483702" r:id="rId4"/>
    <p:sldMasterId id="2147483704" r:id="rId5"/>
  </p:sldMasterIdLst>
  <p:notesMasterIdLst>
    <p:notesMasterId r:id="rId25"/>
  </p:notesMasterIdLst>
  <p:handoutMasterIdLst>
    <p:handoutMasterId r:id="rId26"/>
  </p:handoutMasterIdLst>
  <p:sldIdLst>
    <p:sldId id="361" r:id="rId6"/>
    <p:sldId id="316" r:id="rId7"/>
    <p:sldId id="332" r:id="rId8"/>
    <p:sldId id="306" r:id="rId9"/>
    <p:sldId id="355" r:id="rId10"/>
    <p:sldId id="317" r:id="rId11"/>
    <p:sldId id="259" r:id="rId12"/>
    <p:sldId id="308" r:id="rId13"/>
    <p:sldId id="315" r:id="rId14"/>
    <p:sldId id="334" r:id="rId15"/>
    <p:sldId id="340" r:id="rId16"/>
    <p:sldId id="323" r:id="rId17"/>
    <p:sldId id="313" r:id="rId18"/>
    <p:sldId id="309" r:id="rId19"/>
    <p:sldId id="346" r:id="rId20"/>
    <p:sldId id="345" r:id="rId21"/>
    <p:sldId id="354" r:id="rId22"/>
    <p:sldId id="342" r:id="rId23"/>
    <p:sldId id="343" r:id="rId24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00FF"/>
    <a:srgbClr val="B90731"/>
    <a:srgbClr val="FFCC00"/>
    <a:srgbClr val="FFCCFF"/>
    <a:srgbClr val="000099"/>
    <a:srgbClr val="000064"/>
    <a:srgbClr val="0000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617" autoAdjust="0"/>
    <p:restoredTop sz="72760" autoAdjust="0"/>
  </p:normalViewPr>
  <p:slideViewPr>
    <p:cSldViewPr>
      <p:cViewPr>
        <p:scale>
          <a:sx n="75" d="100"/>
          <a:sy n="75" d="100"/>
        </p:scale>
        <p:origin x="-900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07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D1C4E7-E08F-45C7-A040-76C41059090A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A26AEA-462A-4F21-9910-483402A4F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>
              <a:defRPr/>
            </a:pPr>
            <a:fld id="{597E10AE-7227-4694-B11F-1C11F1AE2766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>
              <a:defRPr/>
            </a:pPr>
            <a:fld id="{9013C53A-E044-4025-8C50-9150A590F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Вирусы устроены очень просто. Они состоят из фрагмента генетического материала, либо ДНК, либо РНК, составляющей сердцевину вируса, и окружающей эту сердцевину защитной белковой оболочкой, которую называют </a:t>
            </a:r>
            <a:r>
              <a:rPr lang="ru-RU" dirty="0" err="1" smtClean="0"/>
              <a:t>капсидом</a:t>
            </a:r>
            <a:r>
              <a:rPr lang="ru-RU" dirty="0" smtClean="0"/>
              <a:t>. Полностью сформированная инфекционная частица называется вирионом. У некоторых вирусов, таких, как вирусы герпеса или гриппа, есть еще и дополнительная липопротеидная оболочка, которая возникает из плазматической мембраны клетки-хозяина. В отличие от всех остальных организмов вирусы не имеют клеточного строения. Оболочка вирусов часто бывает построена из идентичных повторяющихся субъединиц – </a:t>
            </a:r>
            <a:r>
              <a:rPr lang="ru-RU" dirty="0" err="1" smtClean="0"/>
              <a:t>капсомеров</a:t>
            </a:r>
            <a:r>
              <a:rPr lang="ru-RU" dirty="0" smtClean="0"/>
              <a:t>. Из </a:t>
            </a:r>
            <a:r>
              <a:rPr lang="ru-RU" dirty="0" err="1" smtClean="0"/>
              <a:t>капсомеров</a:t>
            </a:r>
            <a:r>
              <a:rPr lang="ru-RU" dirty="0" smtClean="0"/>
              <a:t> образуются структуры с высокой степенью симметрии, способные кристаллизироваться. Это позволяет получить информацию об их строении как с помощью кристаллографических методов, основанных на применении рентгеновских лучей, так и с помощью электронной микроскопии. Как только в клетке-хозяине появляются субъединицы вируса, они сразу же проявляют способность к </a:t>
            </a:r>
            <a:r>
              <a:rPr lang="ru-RU" dirty="0" err="1" smtClean="0"/>
              <a:t>самосборке</a:t>
            </a:r>
            <a:r>
              <a:rPr lang="ru-RU" dirty="0" smtClean="0"/>
              <a:t> в целый вирус. </a:t>
            </a:r>
            <a:r>
              <a:rPr lang="ru-RU" dirty="0" err="1" smtClean="0"/>
              <a:t>Самосборка</a:t>
            </a:r>
            <a:r>
              <a:rPr lang="ru-RU" dirty="0" smtClean="0"/>
              <a:t> характерна и для многих других биологических структур, она имеет фундаментальное значение в биологических явлениях.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    Спиральная симметрия.  Лучшей иллюстрацией спиральной симметрии может служить вирус табачной мозаики (ВТМ), содержащий РНК. 2130 одинаковых белковых субъединиц составляют вместе с РНК единую целостную структуру –  </a:t>
            </a:r>
            <a:r>
              <a:rPr lang="ru-RU" dirty="0" err="1" smtClean="0"/>
              <a:t>нуклеокапсид</a:t>
            </a:r>
            <a:r>
              <a:rPr lang="ru-RU" dirty="0" smtClean="0"/>
              <a:t>. У некоторых вирусов, например у вирусов свинки и гриппа, </a:t>
            </a:r>
            <a:r>
              <a:rPr lang="ru-RU" dirty="0" err="1" smtClean="0"/>
              <a:t>нуклеокапсид</a:t>
            </a:r>
            <a:r>
              <a:rPr lang="ru-RU" dirty="0" smtClean="0"/>
              <a:t> окружен оболочкой.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    Бактериофаги. Вирусы, которые нападают на бактерий, образуют группу так называемых бактериофагов. У некоторых бактериофагов имеется явно выраженная </a:t>
            </a:r>
            <a:r>
              <a:rPr lang="ru-RU" dirty="0" err="1" smtClean="0"/>
              <a:t>икосаэдрическая</a:t>
            </a:r>
            <a:r>
              <a:rPr lang="ru-RU" dirty="0" smtClean="0"/>
              <a:t> головка, а хвост обладает спиральной симметрией.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Сложные вирусы. Некоторые вирусы, например, </a:t>
            </a:r>
            <a:r>
              <a:rPr lang="ru-RU" dirty="0" err="1" smtClean="0"/>
              <a:t>рабдовирусы</a:t>
            </a:r>
            <a:r>
              <a:rPr lang="ru-RU" dirty="0" smtClean="0"/>
              <a:t> и вирусы оспы, имеют сложное строение. Полноценная по строению и инфекционная, т.е. способная вызвать заражение, вирусная частица вне клетки называется вирионом. Сердцевина ("ядро") вириона содержит одну молекулу, а иногда две или несколько молекул нуклеиновой кислоты. Белковый чехол, покрывающий нуклеиновую кислоту вириона и защищающий ее от вредных воздействий окружающей среды, называется </a:t>
            </a:r>
            <a:r>
              <a:rPr lang="ru-RU" dirty="0" err="1" smtClean="0"/>
              <a:t>капсидом</a:t>
            </a:r>
            <a:r>
              <a:rPr lang="ru-RU" dirty="0" smtClean="0"/>
              <a:t>. Нуклеиновая кислота вириона является генетическим материалом вируса (его геномом) и представлена дезоксирибонуклеиновой кислотой (ДНК) или рибонуклеиновой кислотой (РНК), но никогда двумя этими соединениями сразу. (</a:t>
            </a:r>
            <a:r>
              <a:rPr lang="ru-RU" dirty="0" err="1" smtClean="0"/>
              <a:t>Хламидии</a:t>
            </a:r>
            <a:r>
              <a:rPr lang="ru-RU" dirty="0" smtClean="0"/>
              <a:t>, риккетсии и все другие "истинно живые" микроорганизмы содержат одновременно ДНК и РНК.) Нуклеиновые кислоты самых мелких вирусов содержат три или четыре гена, тогда как самые крупные вирусы имеют до ста генов. У некоторых вирусов в дополнение к </a:t>
            </a:r>
            <a:r>
              <a:rPr lang="ru-RU" dirty="0" err="1" smtClean="0"/>
              <a:t>капсиду</a:t>
            </a:r>
            <a:r>
              <a:rPr lang="ru-RU" dirty="0" smtClean="0"/>
              <a:t> имеется еще и внешняя оболочка, состоящая из белков и липидов. Она образуется из мембран зараженной клетки, содержащих встроенные вирусные белки. Термины "голые вирионы" и "лишенные оболочки вирионы" используются как синонимы. </a:t>
            </a:r>
            <a:r>
              <a:rPr lang="ru-RU" dirty="0" err="1" smtClean="0"/>
              <a:t>Капсиды</a:t>
            </a:r>
            <a:r>
              <a:rPr lang="ru-RU" dirty="0" smtClean="0"/>
              <a:t> самых мелких и просто устроенных вирусов могут состоять лишь из одного или нескольких видов белковых молекул. Несколько молекул одного или разных белков объединяются в субъединицы, называемые </a:t>
            </a:r>
            <a:r>
              <a:rPr lang="ru-RU" dirty="0" err="1" smtClean="0"/>
              <a:t>капсомерами</a:t>
            </a:r>
            <a:r>
              <a:rPr lang="ru-RU" dirty="0" smtClean="0"/>
              <a:t>. </a:t>
            </a:r>
            <a:r>
              <a:rPr lang="ru-RU" dirty="0" err="1" smtClean="0"/>
              <a:t>Капсомеры</a:t>
            </a:r>
            <a:r>
              <a:rPr lang="ru-RU" dirty="0" smtClean="0"/>
              <a:t>, в свою очередь, образуют правильные геометрические структуры вирусного </a:t>
            </a:r>
            <a:r>
              <a:rPr lang="ru-RU" dirty="0" err="1" smtClean="0"/>
              <a:t>капсида</a:t>
            </a:r>
            <a:r>
              <a:rPr lang="ru-RU" dirty="0" smtClean="0"/>
              <a:t>. У разных вирусов форма </a:t>
            </a:r>
            <a:r>
              <a:rPr lang="ru-RU" dirty="0" err="1" smtClean="0"/>
              <a:t>капсида</a:t>
            </a:r>
            <a:r>
              <a:rPr lang="ru-RU" dirty="0" smtClean="0"/>
              <a:t> является характерной особенностью (признаком) вириона.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05D38E-FE33-4C7E-9498-9531D5B1ED37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3C53A-E044-4025-8C50-9150A590F4A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3C53A-E044-4025-8C50-9150A590F4A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FC242-1CF4-42F8-9E9F-55E6835013A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06CAB-7723-4C42-BB4F-F9575FFFA23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0E84-0853-4DE3-9F41-AB19DBDC935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04947-B1AF-432A-BF7E-250D9ABC6A1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889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89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01E5-9A7D-488E-A177-9C29B4103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8D62B-AC6A-42FB-AD37-1F80DFFB8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63BE-F8F8-411D-9545-1E97CDF20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73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B2220-7D80-4BBA-AD01-8215F793A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F3FA1-CDC7-446C-B47E-949D155E3F5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C5CB1-945F-4C49-ADFE-17DEFBD2813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CA0AA-AC1D-433B-B0BE-81F75F34732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CDC23-0B4E-467D-A949-412EB887724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74958-E668-4D40-826E-7BFAE899D41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83D47-C4F6-4F3C-9028-8533DB19659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A5B9-7CD1-430F-8F28-2BB9F2B59B0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92EE2-0140-4CCB-BDCA-79E49331C11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1170258-FD11-45C6-B036-8867B914B5E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584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6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6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6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6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6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6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6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6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6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6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7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7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7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7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7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7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7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7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7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7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76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6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87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9" name="Rectangle 2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" name="Rectangle 2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1" name="Rectangle 2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1F5CB6C-8B69-4FD2-B889-06DECD7D3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5C1F501C-B755-4D62-898B-65501E712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Arial" charset="0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Arial" charset="0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Arial" charset="0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B9D2255-3011-4020-AE1B-964D2EA0D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0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B87A804-85E1-444E-A651-E85E42F54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702" y="265400"/>
            <a:ext cx="2073025" cy="207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2531" name="Rectangle 11"/>
          <p:cNvSpPr>
            <a:spLocks noChangeArrowheads="1"/>
          </p:cNvSpPr>
          <p:nvPr/>
        </p:nvSpPr>
        <p:spPr bwMode="auto">
          <a:xfrm>
            <a:off x="250825" y="2492375"/>
            <a:ext cx="86042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Неклеточная форма жизни.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</a:rPr>
              <a:t>Вирусы.</a:t>
            </a:r>
          </a:p>
        </p:txBody>
      </p:sp>
      <p:pic>
        <p:nvPicPr>
          <p:cNvPr id="22532" name="Picture 12" descr="&amp;Kcy;&amp;acy;&amp;rcy;&amp;tcy;&amp;icy;&amp;ncy;&amp;kcy;&amp;icy; &amp;pcy;&amp;ocy; &amp;zcy;&amp;acy;&amp;pcy;&amp;rcy;&amp;ocy;&amp;scy;&amp;ucy; &amp;icy;&amp;scy;&amp;tcy;&amp;ocy;&amp;rcy;&amp;icy;&amp;yacy; &amp;icy;&amp;zcy;&amp;ucy;&amp;chcy;&amp;iecy;&amp;ncy;&amp;icy;&amp;yacy; &amp;vcy;&amp;icy;&amp;rcy;&amp;ucy;&amp;scy;&amp;ocy;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23050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3" descr="&amp;Kcy;&amp;acy;&amp;rcy;&amp;tcy;&amp;icy;&amp;ncy;&amp;kcy;&amp;icy; &amp;pcy;&amp;ocy; &amp;zcy;&amp;acy;&amp;pcy;&amp;rcy;&amp;ocy;&amp;scy;&amp;ucy; &amp;icy;&amp;scy;&amp;tcy;&amp;ocy;&amp;rcy;&amp;icy;&amp;yacy; &amp;icy;&amp;zcy;&amp;ucy;&amp;chcy;&amp;iecy;&amp;ncy;&amp;icy;&amp;yacy; &amp;vcy;&amp;icy;&amp;rcy;&amp;ucy;&amp;scy;&amp;ocy;&amp;v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929066"/>
            <a:ext cx="237648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5" descr="&amp;Kcy;&amp;acy;&amp;rcy;&amp;tcy;&amp;icy;&amp;ncy;&amp;kcy;&amp;icy; &amp;pcy;&amp;ocy; &amp;zcy;&amp;acy;&amp;pcy;&amp;rcy;&amp;ocy;&amp;scy;&amp;ucy; &amp;icy;&amp;scy;&amp;tcy;&amp;ocy;&amp;rcy;&amp;icy;&amp;yacy; &amp;icy;&amp;zcy;&amp;ucy;&amp;chcy;&amp;iecy;&amp;ncy;&amp;icy;&amp;yacy; &amp;vcy;&amp;icy;&amp;rcy;&amp;ucy;&amp;scy;&amp;ocy;&amp;v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250" y="3857628"/>
            <a:ext cx="2952750" cy="1965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5" name="Picture 17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18891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8" descr="&amp;Kcy;&amp;acy;&amp;rcy;&amp;tcy;&amp;icy;&amp;ncy;&amp;kcy;&amp;icy; &amp;pcy;&amp;ocy; &amp;zcy;&amp;acy;&amp;pcy;&amp;rcy;&amp;ocy;&amp;scy;&amp;ucy; &amp;icy;&amp;scy;&amp;tcy;&amp;ocy;&amp;rcy;&amp;icy;&amp;yacy; &amp;icy;&amp;zcy;&amp;ucy;&amp;chcy;&amp;iecy;&amp;ncy;&amp;icy;&amp;yacy; &amp;vcy;&amp;icy;&amp;rcy;&amp;ucy;&amp;scy;&amp;ocy;&amp;v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000504"/>
            <a:ext cx="3046412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034" y="0"/>
            <a:ext cx="6643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СО "ТИПУ "Кулинар" 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5929330"/>
            <a:ext cx="4143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Преподаватель биологии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r"/>
            <a:r>
              <a:rPr lang="ru-RU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Пузанова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Л.Н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543800" cy="725487"/>
          </a:xfrm>
        </p:spPr>
        <p:txBody>
          <a:bodyPr/>
          <a:lstStyle/>
          <a:p>
            <a:r>
              <a:rPr lang="ru-RU" smtClean="0"/>
              <a:t>Свойства вирусов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038600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smtClean="0"/>
              <a:t>Мельчайшие живые организмы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Не имеют клеточного строения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Способны жить и воспроизводиться, паразитируя внутри других клеток.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Большинство вызывает болезни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Устроены очень просто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Находятся на границе живого и неживого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Каждый тип вируса распознает и инфицирует лишь определенные типы клеток</a:t>
            </a:r>
          </a:p>
          <a:p>
            <a:pPr>
              <a:lnSpc>
                <a:spcPct val="80000"/>
              </a:lnSpc>
            </a:pPr>
            <a:endParaRPr lang="ru-RU" sz="2200" smtClean="0"/>
          </a:p>
        </p:txBody>
      </p:sp>
      <p:pic>
        <p:nvPicPr>
          <p:cNvPr id="31748" name="Picture 13" descr="&amp;Pcy;&amp;ocy;&amp;khcy;&amp;ocy;&amp;zhcy;&amp;iecy;&amp;iecy; &amp;icy;&amp;zcy;&amp;ocy;&amp;bcy;&amp;rcy;&amp;acy;&amp;zhcy;&amp;iecy;&amp;ncy;&amp;icy;&amp;iecy;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268413"/>
            <a:ext cx="4303713" cy="4752975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3827463" cy="868362"/>
          </a:xfrm>
        </p:spPr>
        <p:txBody>
          <a:bodyPr/>
          <a:lstStyle/>
          <a:p>
            <a:r>
              <a:rPr lang="ru-RU" smtClean="0"/>
              <a:t>Бактериофаги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4319587" cy="4914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Бактериофагами называют вирусы, живущие в бактериях.  </a:t>
            </a:r>
            <a:r>
              <a:rPr lang="ru-RU" sz="2400" b="1" smtClean="0"/>
              <a:t> </a:t>
            </a:r>
            <a:r>
              <a:rPr lang="ru-RU" sz="2400" smtClean="0"/>
              <a:t>(от </a:t>
            </a:r>
            <a:r>
              <a:rPr lang="ru-RU" sz="2400" i="1" smtClean="0"/>
              <a:t>бактерии</a:t>
            </a:r>
            <a:r>
              <a:rPr lang="ru-RU" sz="2400" smtClean="0"/>
              <a:t> и греч. phagos — пожиратель; буквально — пожиратели бактерий).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Фаги, бактериальные вирусы, вызывающие разрушение бактерий.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 Бактериофаги размножаются в клетках, разрушают их и переходят в молодые, растущие клетки.</a:t>
            </a:r>
          </a:p>
        </p:txBody>
      </p:sp>
      <p:pic>
        <p:nvPicPr>
          <p:cNvPr id="32772" name="Picture 11" descr="&amp;Kcy;&amp;acy;&amp;rcy;&amp;tcy;&amp;icy;&amp;ncy;&amp;kcy;&amp;icy; &amp;pcy;&amp;ocy; &amp;zcy;&amp;acy;&amp;pcy;&amp;rcy;&amp;ocy;&amp;scy;&amp;ucy; &amp;bcy;&amp;acy;&amp;kcy;&amp;tcy;&amp;iecy;&amp;rcy;&amp;icy;&amp;ocy;&amp;fcy;&amp;acy;&amp;g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2825" y="981075"/>
            <a:ext cx="43211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543800" cy="1295400"/>
          </a:xfrm>
        </p:spPr>
        <p:txBody>
          <a:bodyPr/>
          <a:lstStyle/>
          <a:p>
            <a:r>
              <a:rPr lang="ru-RU" smtClean="0"/>
              <a:t> </a:t>
            </a:r>
          </a:p>
        </p:txBody>
      </p:sp>
      <p:pic>
        <p:nvPicPr>
          <p:cNvPr id="33795" name="Picture 9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964612" cy="672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5843588" cy="652462"/>
          </a:xfrm>
        </p:spPr>
        <p:txBody>
          <a:bodyPr/>
          <a:lstStyle/>
          <a:p>
            <a:r>
              <a:rPr lang="ru-RU" sz="3500" smtClean="0"/>
              <a:t>Жизненный цикл ВИЧ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0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62025"/>
            <a:ext cx="835342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5976938" cy="1150937"/>
          </a:xfrm>
        </p:spPr>
        <p:txBody>
          <a:bodyPr/>
          <a:lstStyle/>
          <a:p>
            <a:r>
              <a:rPr lang="ru-RU" sz="3600" smtClean="0"/>
              <a:t>Вирусы как возбудители </a:t>
            </a:r>
            <a:br>
              <a:rPr lang="ru-RU" sz="3600" smtClean="0"/>
            </a:br>
            <a:r>
              <a:rPr lang="ru-RU" sz="3600" smtClean="0"/>
              <a:t>болезней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7850188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smtClean="0">
                <a:solidFill>
                  <a:srgbClr val="000000"/>
                </a:solidFill>
              </a:rPr>
              <a:t>Вирусы вызывают множество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smtClean="0">
                <a:solidFill>
                  <a:srgbClr val="000000"/>
                </a:solidFill>
              </a:rPr>
              <a:t>	различных заболеваний у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smtClean="0">
                <a:solidFill>
                  <a:srgbClr val="000000"/>
                </a:solidFill>
              </a:rPr>
              <a:t>	животных , растений и грибов. </a:t>
            </a:r>
          </a:p>
          <a:p>
            <a:pPr>
              <a:lnSpc>
                <a:spcPct val="90000"/>
              </a:lnSpc>
            </a:pPr>
            <a:r>
              <a:rPr lang="ru-RU" sz="2600" smtClean="0">
                <a:solidFill>
                  <a:srgbClr val="000000"/>
                </a:solidFill>
              </a:rPr>
              <a:t>Вирус табачной мозаики поражает растения табака, вызывая образования на листьях характерных пятен – это места отмирания тканей. </a:t>
            </a:r>
          </a:p>
          <a:p>
            <a:pPr>
              <a:lnSpc>
                <a:spcPct val="90000"/>
              </a:lnSpc>
            </a:pPr>
            <a:r>
              <a:rPr lang="ru-RU" sz="2600" smtClean="0">
                <a:solidFill>
                  <a:srgbClr val="000000"/>
                </a:solidFill>
              </a:rPr>
              <a:t>Вирусными заболеваниями человека являются также грипп, корь, краснуха, гепатит, ветряная оспа, бешенство, герпес, СПИД и многие другие</a:t>
            </a:r>
            <a:r>
              <a:rPr lang="ru-RU" sz="2600" smtClean="0">
                <a:solidFill>
                  <a:srgbClr val="CC33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ru-RU" sz="2600" smtClean="0"/>
          </a:p>
        </p:txBody>
      </p:sp>
      <p:pic>
        <p:nvPicPr>
          <p:cNvPr id="35844" name="Picture 8" descr="&amp;Kcy;&amp;acy;&amp;rcy;&amp;tcy;&amp;icy;&amp;ncy;&amp;kcy;&amp;icy; &amp;pcy;&amp;ocy; &amp;zcy;&amp;acy;&amp;pcy;&amp;rcy;&amp;ocy;&amp;scy;&amp;ucy; &amp;icy;&amp;scy;&amp;tcy;&amp;ocy;&amp;rcy;&amp;icy;&amp;yacy; &amp;icy;&amp;zcy;&amp;ucy;&amp;chcy;&amp;iecy;&amp;ncy;&amp;icy;&amp;yacy; &amp;vcy;&amp;icy;&amp;rcy;&amp;ucy;&amp;s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88913"/>
            <a:ext cx="2719387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543800" cy="674688"/>
          </a:xfrm>
        </p:spPr>
        <p:txBody>
          <a:bodyPr/>
          <a:lstStyle/>
          <a:p>
            <a:r>
              <a:rPr lang="ru-RU" sz="3500" smtClean="0"/>
              <a:t>Заболевания животных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836613"/>
            <a:ext cx="5545137" cy="57610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700" b="1" smtClean="0"/>
              <a:t>Бешенство</a:t>
            </a:r>
            <a:r>
              <a:rPr lang="ru-RU" sz="2700" smtClean="0"/>
              <a:t> устаревшее — гидрофобия, водобоязнь) —заболевание, вызываемое вирусом бешенства.</a:t>
            </a:r>
          </a:p>
          <a:p>
            <a:pPr>
              <a:lnSpc>
                <a:spcPct val="80000"/>
              </a:lnSpc>
            </a:pPr>
            <a:r>
              <a:rPr lang="ru-RU" sz="2700" smtClean="0"/>
              <a:t>Вирус бешенства вызывает воспаление головного мозга у животных и человека. Передаётся со слюной при укусе больным животным. </a:t>
            </a:r>
          </a:p>
          <a:p>
            <a:pPr>
              <a:lnSpc>
                <a:spcPct val="80000"/>
              </a:lnSpc>
            </a:pPr>
            <a:r>
              <a:rPr lang="ru-RU" sz="2700" smtClean="0"/>
              <a:t>Затем, распространяясь по нервным путям, вирус достигает слюнных желёз и нервных клеток коры головного мозга и, поражая их, вызывает тяжёлые необратимые нарушения.</a:t>
            </a:r>
          </a:p>
          <a:p>
            <a:pPr>
              <a:lnSpc>
                <a:spcPct val="80000"/>
              </a:lnSpc>
            </a:pPr>
            <a:endParaRPr lang="ru-RU" sz="2700" smtClean="0"/>
          </a:p>
        </p:txBody>
      </p:sp>
      <p:pic>
        <p:nvPicPr>
          <p:cNvPr id="36868" name="Picture 10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981075"/>
            <a:ext cx="29527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2" descr="image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429000"/>
            <a:ext cx="29527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Прямоугольник1"/>
          <p:cNvSpPr>
            <a:spLocks noChangeArrowheads="1"/>
          </p:cNvSpPr>
          <p:nvPr/>
        </p:nvSpPr>
        <p:spPr bwMode="auto">
          <a:xfrm>
            <a:off x="5940425" y="5786438"/>
            <a:ext cx="28082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6600CC"/>
                </a:solidFill>
                <a:latin typeface="Times New Roman" pitchFamily="18" charset="0"/>
              </a:rPr>
              <a:t>Вирус бешенства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7543800" cy="581025"/>
          </a:xfrm>
        </p:spPr>
        <p:txBody>
          <a:bodyPr/>
          <a:lstStyle/>
          <a:p>
            <a:r>
              <a:rPr lang="ru-RU" sz="3500" smtClean="0"/>
              <a:t>Заболевания растений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SzPct val="80000"/>
            </a:pPr>
            <a:r>
              <a:rPr lang="ru-RU" sz="2600" b="1" smtClean="0">
                <a:latin typeface="Times New Roman" pitchFamily="18" charset="0"/>
              </a:rPr>
              <a:t>у растений - мозаику или иные изменения окраски листьев либо цветков, курчавость листьев и другие изменения формы, карликовость; наконец, у бактерий - их распад.</a:t>
            </a:r>
          </a:p>
          <a:p>
            <a:endParaRPr lang="ru-RU" sz="2600" smtClean="0"/>
          </a:p>
        </p:txBody>
      </p:sp>
      <p:pic>
        <p:nvPicPr>
          <p:cNvPr id="37892" name="Picture 8" descr="&amp;Kcy;&amp;acy;&amp;rcy;&amp;tcy;&amp;icy;&amp;ncy;&amp;kcy;&amp;icy; &amp;pcy;&amp;ocy; &amp;zcy;&amp;acy;&amp;pcy;&amp;rcy;&amp;ocy;&amp;scy;&amp;ucy; &amp;Vcy;&amp;icy;&amp;rcy;&amp;ucy;&amp;scy;&amp;ncy;&amp;ycy;&amp;iecy; &amp;bcy;&amp;ocy;&amp;lcy;&amp;iecy;&amp;zcy;&amp;ncy;&amp;icy; &amp;rcy;&amp;acy;&amp;scy;&amp;tcy;&amp;iecy;&amp;n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52513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2" descr="&amp;Kcy;&amp;acy;&amp;rcy;&amp;tcy;&amp;icy;&amp;ncy;&amp;kcy;&amp;icy; &amp;pcy;&amp;ocy; &amp;zcy;&amp;acy;&amp;pcy;&amp;rcy;&amp;ocy;&amp;scy;&amp;ucy; &amp;Vcy;&amp;icy;&amp;rcy;&amp;ucy;&amp;scy;&amp;ncy;&amp;ycy;&amp;iecy; &amp;bcy;&amp;ocy;&amp;lcy;&amp;iecy;&amp;zcy;&amp;ncy;&amp;icy; &amp;rcy;&amp;acy;&amp;scy;&amp;tcy;&amp;iecy;&amp;ncy;&amp;i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716338"/>
            <a:ext cx="35290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6191250" cy="1035050"/>
          </a:xfrm>
        </p:spPr>
        <p:txBody>
          <a:bodyPr/>
          <a:lstStyle/>
          <a:p>
            <a:r>
              <a:rPr lang="ru-RU" sz="3000" b="0" smtClean="0"/>
              <a:t>Вирусы – доноры генетической информации</a:t>
            </a:r>
          </a:p>
        </p:txBody>
      </p:sp>
      <p:sp>
        <p:nvSpPr>
          <p:cNvPr id="38915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125538"/>
            <a:ext cx="4897438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sz="2000" smtClean="0"/>
              <a:t>Вирусы способны изменять работу клеточных генов.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sz="2000" smtClean="0"/>
              <a:t>В процессе копирования вирусной ДНК происходит частичное копирование и генетического материала хозяина. Собранные вирусные частицы, покидающие клетку, будут уносить с собой копию некой наследственной информации хозяина.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sz="2000" smtClean="0"/>
              <a:t>Таки образом вирусы могут переносить гены между организмами разных видов, отрядов и даже классов, скрещивание которых в принципе невозможно.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sz="2000" smtClean="0"/>
              <a:t>В настоящее время вирусы рассматривают и как переносчиков генов между организмами</a:t>
            </a:r>
          </a:p>
        </p:txBody>
      </p:sp>
      <p:pic>
        <p:nvPicPr>
          <p:cNvPr id="38916" name="Picture 7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1402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8"/>
          <p:cNvSpPr>
            <a:spLocks noChangeArrowheads="1"/>
          </p:cNvSpPr>
          <p:nvPr/>
        </p:nvSpPr>
        <p:spPr bwMode="auto">
          <a:xfrm>
            <a:off x="755650" y="5445125"/>
            <a:ext cx="237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Механизм генного</a:t>
            </a:r>
          </a:p>
          <a:p>
            <a:pPr algn="ctr"/>
            <a:r>
              <a:rPr lang="ru-RU" i="1"/>
              <a:t>обмена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3959225" cy="796925"/>
          </a:xfrm>
        </p:spPr>
        <p:txBody>
          <a:bodyPr/>
          <a:lstStyle/>
          <a:p>
            <a:r>
              <a:rPr lang="ru-RU" smtClean="0"/>
              <a:t>Вопросы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8229600" cy="4411663"/>
          </a:xfrm>
        </p:spPr>
        <p:txBody>
          <a:bodyPr/>
          <a:lstStyle/>
          <a:p>
            <a:pPr eaLnBrk="1" hangingPunct="1"/>
            <a:r>
              <a:rPr lang="ru-RU" smtClean="0"/>
              <a:t>Как устроены вирусы?</a:t>
            </a:r>
          </a:p>
          <a:p>
            <a:pPr eaLnBrk="1" hangingPunct="1"/>
            <a:r>
              <a:rPr lang="ru-RU" smtClean="0"/>
              <a:t>Каков принцип взаимодействия вируса и клетки?</a:t>
            </a:r>
          </a:p>
          <a:p>
            <a:pPr eaLnBrk="1" hangingPunct="1"/>
            <a:r>
              <a:rPr lang="ru-RU" smtClean="0"/>
              <a:t>Опишите процесс проникновения вируса в клетку?</a:t>
            </a:r>
          </a:p>
          <a:p>
            <a:pPr eaLnBrk="1" hangingPunct="1"/>
            <a:r>
              <a:rPr lang="ru-RU" smtClean="0"/>
              <a:t>В чем проявляется действие вирусов на клетку?</a:t>
            </a:r>
          </a:p>
          <a:p>
            <a:endParaRPr lang="ru-RU" smtClean="0"/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3814" y="505156"/>
            <a:ext cx="2049222" cy="167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4391025" cy="652463"/>
          </a:xfrm>
        </p:spPr>
        <p:txBody>
          <a:bodyPr/>
          <a:lstStyle/>
          <a:p>
            <a:r>
              <a:rPr lang="ru-RU" sz="4000" smtClean="0"/>
              <a:t>Выводы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229600" cy="4411663"/>
          </a:xfrm>
        </p:spPr>
        <p:txBody>
          <a:bodyPr/>
          <a:lstStyle/>
          <a:p>
            <a:pPr>
              <a:defRPr/>
            </a:pPr>
            <a:r>
              <a:rPr lang="ru-RU" sz="2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Соблюдать правила личной гигиены.</a:t>
            </a:r>
          </a:p>
          <a:p>
            <a:pPr>
              <a:defRPr/>
            </a:pPr>
            <a:r>
              <a:rPr lang="ru-RU" sz="2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Вовремя лечиться, не запускать вирусные заболевания, т.к. будут серьезные осложнения.</a:t>
            </a:r>
          </a:p>
          <a:p>
            <a:pPr>
              <a:defRPr/>
            </a:pPr>
            <a:r>
              <a:rPr lang="ru-RU" sz="2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Предохраняться качественными презервативами, и не иметь беспорядочных половых контактов</a:t>
            </a:r>
          </a:p>
          <a:p>
            <a:pPr>
              <a:defRPr/>
            </a:pPr>
            <a:r>
              <a:rPr lang="ru-RU" sz="2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Питаться качественными, не пораженными вирусами продуктами</a:t>
            </a:r>
          </a:p>
          <a:p>
            <a:pPr>
              <a:defRPr/>
            </a:pPr>
            <a:r>
              <a:rPr lang="ru-RU" sz="2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Делать прививки вовремя, не контактировать с болеющими</a:t>
            </a:r>
            <a:endParaRPr lang="ru-RU" smtClean="0"/>
          </a:p>
        </p:txBody>
      </p:sp>
      <p:pic>
        <p:nvPicPr>
          <p:cNvPr id="40964" name="Picture 5" descr="&amp;Kcy;&amp;acy;&amp;rcy;&amp;tcy;&amp;icy;&amp;ncy;&amp;kcy;&amp;icy; &amp;pcy;&amp;ocy; &amp;zcy;&amp;acy;&amp;pcy;&amp;rcy;&amp;ocy;&amp;scy;&amp;ucy; &amp;vcy;&amp;icy;&amp;rcy;&amp;u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0"/>
            <a:ext cx="270033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http://900igr.net/datas/meditsina/Virusy-nekletochnaja-forma-zhizni/0004-004-Virusy-nekletochnaja-forma-zhiz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543800" cy="725487"/>
          </a:xfrm>
        </p:spPr>
        <p:txBody>
          <a:bodyPr/>
          <a:lstStyle/>
          <a:p>
            <a:r>
              <a:rPr lang="ru-RU" smtClean="0"/>
              <a:t>История изучения вирусов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734050"/>
            <a:ext cx="2449512" cy="5048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/>
              <a:t>Д. И.Ивановский</a:t>
            </a:r>
          </a:p>
        </p:txBody>
      </p:sp>
      <p:sp>
        <p:nvSpPr>
          <p:cNvPr id="24580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196975"/>
            <a:ext cx="3384550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smtClean="0"/>
              <a:t>В 1892 году русским ботаником и микробиологом Дмитрием Иосифовичем Ивановским был открыт вирус табачной мозаики, этот год считается годом рождения вирусологии как науки.</a:t>
            </a:r>
          </a:p>
          <a:p>
            <a:pPr>
              <a:lnSpc>
                <a:spcPct val="90000"/>
              </a:lnSpc>
            </a:pPr>
            <a:endParaRPr lang="ru-RU" sz="2600" smtClean="0"/>
          </a:p>
        </p:txBody>
      </p:sp>
      <p:pic>
        <p:nvPicPr>
          <p:cNvPr id="24581" name="Picture 8" descr="&amp;mcy;&amp;icy;&amp;kcy;&amp;rcy;&amp;ocy;&amp;bcy;&amp;icy;&amp;ocy;&amp;lcy;&amp;ocy;&amp;gcy;, &amp;fcy;&amp;icy;&amp;zcy;&amp;icy;&amp;ocy;&amp;lcy;&amp;ocy;&amp;gcy; &amp;rcy;&amp;acy;&amp;scy;&amp;tcy;&amp;iecy;&amp;ncy;&amp;icy;&amp;jcy;, &amp;ocy;&amp;scy;&amp;ncy;&amp;ocy;&amp;vcy;&amp;ocy;&amp;pcy;&amp;ocy;&amp;lcy;&amp;ocy;&amp;zhcy;&amp;ncy;&amp;icy;&amp;kcy; &amp;ocy;&amp;tcy;&amp;iecy;&amp;chcy;&amp;iecy;&amp;scy;&amp;tcy;&amp;vcy;&amp;iecy;&amp;ncy;&amp;ncy;&amp;ocy;&amp;jcy; &amp;vcy;&amp;icy;&amp;rcy;&amp;ucy;&amp;scy;&amp;ocy;&amp;lcy;&amp;ocy;&amp;g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33600"/>
            <a:ext cx="232251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&amp;Kcy;&amp;acy;&amp;rcy;&amp;tcy;&amp;icy;&amp;ncy;&amp;kcy;&amp;icy; &amp;pcy;&amp;ocy; &amp;zcy;&amp;acy;&amp;pcy;&amp;rcy;&amp;ocy;&amp;scy;&amp;ucy; &amp;Vcy;&amp;icy;&amp;rcy;&amp;ucy;&amp;scy; &amp;tcy;&amp;acy;&amp;bcy;&amp;acy;&amp;chcy;&amp;ncy;&amp;ocy;&amp;jcy; &amp;mcy;&amp;ocy;&amp;zcy;&amp;acy;&amp;i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78936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2" descr="&amp;Kcy;&amp;acy;&amp;rcy;&amp;tcy;&amp;icy;&amp;ncy;&amp;kcy;&amp;icy; &amp;pcy;&amp;ocy; &amp;zcy;&amp;acy;&amp;pcy;&amp;rcy;&amp;ocy;&amp;scy;&amp;ucy; &amp;Vcy;&amp;icy;&amp;rcy;&amp;ucy;&amp;scy; &amp;tcy;&amp;acy;&amp;bcy;&amp;acy;&amp;chcy;&amp;ncy;&amp;ocy;&amp;jcy; &amp;mcy;&amp;ocy;&amp;zcy;&amp;acy;&amp;icy;&amp;k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3763" y="1052513"/>
            <a:ext cx="131445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smtClean="0"/>
              <a:t>Понятие о вирусах</a:t>
            </a:r>
            <a:br>
              <a:rPr lang="ru-RU" sz="3500" smtClean="0"/>
            </a:br>
            <a:endParaRPr lang="ru-RU" sz="35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32363" y="981075"/>
            <a:ext cx="4038600" cy="5346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1600" smtClean="0"/>
          </a:p>
          <a:p>
            <a:endParaRPr lang="ru-RU" sz="1600" smtClean="0"/>
          </a:p>
          <a:p>
            <a:r>
              <a:rPr lang="ru-RU" sz="2200" smtClean="0"/>
              <a:t>Вирус (от лат. virus — яд) — простейшая форма жизни, представляющая собой молекулы нуклеиновых кислот (ДНК или РНК), заключённых в защитную белковую оболочку – капсид.</a:t>
            </a:r>
          </a:p>
          <a:p>
            <a:r>
              <a:rPr lang="ru-RU" sz="2200" smtClean="0"/>
              <a:t>Наличие капсида отличает вирусы от других инфекционных агентов. </a:t>
            </a:r>
          </a:p>
          <a:p>
            <a:r>
              <a:rPr lang="ru-RU" sz="2200" smtClean="0"/>
              <a:t>Вирусы являются облигатными паразитами. </a:t>
            </a:r>
          </a:p>
        </p:txBody>
      </p:sp>
      <p:pic>
        <p:nvPicPr>
          <p:cNvPr id="25604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364038"/>
            <a:ext cx="19446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1636" y="4228086"/>
            <a:ext cx="2429032" cy="220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5606" name="Picture 10" descr="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5616575" cy="890587"/>
          </a:xfrm>
        </p:spPr>
        <p:txBody>
          <a:bodyPr/>
          <a:lstStyle/>
          <a:p>
            <a:r>
              <a:rPr lang="ru-RU" smtClean="0"/>
              <a:t>Понятие о вирусах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200" smtClean="0"/>
              <a:t>Известны вирусы, размножающиеся в клетках растений, животных, грибов и бактерий (последних называют бактериофагами). </a:t>
            </a:r>
          </a:p>
          <a:p>
            <a:pPr>
              <a:lnSpc>
                <a:spcPct val="90000"/>
              </a:lnSpc>
            </a:pPr>
            <a:r>
              <a:rPr lang="ru-RU" sz="2200" smtClean="0"/>
              <a:t>Обнаружены также вирусы, поражающие другие вирусы (вирусы-сателлиты) — </a:t>
            </a:r>
            <a:r>
              <a:rPr lang="ru-RU" sz="2200" u="sng" smtClean="0"/>
              <a:t>вирусы </a:t>
            </a:r>
            <a:r>
              <a:rPr lang="ru-RU" sz="2200" smtClean="0"/>
              <a:t>тоже</a:t>
            </a:r>
            <a:r>
              <a:rPr lang="ru-RU" sz="2200" u="sng" smtClean="0"/>
              <a:t> болеют</a:t>
            </a:r>
            <a:r>
              <a:rPr lang="ru-RU" sz="2200" smtClean="0"/>
              <a:t> вирусными заболеваниями</a:t>
            </a:r>
          </a:p>
          <a:p>
            <a:pPr>
              <a:lnSpc>
                <a:spcPct val="90000"/>
              </a:lnSpc>
            </a:pPr>
            <a:endParaRPr lang="ru-RU" sz="2200" smtClean="0"/>
          </a:p>
        </p:txBody>
      </p:sp>
      <p:pic>
        <p:nvPicPr>
          <p:cNvPr id="26628" name="Picture 6" descr="&amp;Kcy;&amp;acy;&amp;rcy;&amp;tcy;&amp;icy;&amp;ncy;&amp;kcy;&amp;icy; &amp;pcy;&amp;ocy; &amp;zcy;&amp;acy;&amp;pcy;&amp;rcy;&amp;ocy;&amp;scy;&amp;ucy; &amp;Vcy;&amp;icy;&amp;rcy;&amp;ucy;&amp;scy;&amp;ycy; &amp;pcy;&amp;iecy;&amp;rcy;&amp;iecy;&amp;ncy;&amp;ocy;&amp;scy;&amp;chcy;&amp;icy;&amp;kcy;&amp;icy; &amp;gcy;&amp;iecy;&amp;ncy;&amp;iecy;&amp;tcy;&amp;icy;&amp;chcy;&amp;iecy;&amp;scy;&amp;kcy;&amp;ocy;&amp;jcy; &amp;icy;&amp;ncy;&amp;fcy;&amp;ocy;&amp;rcy;&amp;mcy;&amp;acy;&amp;tscy;&amp;icy;&amp;icy;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773238"/>
            <a:ext cx="4171950" cy="3960812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23850"/>
            <a:ext cx="8281987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8281987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8281987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3500"/>
            <a:ext cx="864235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5329238" cy="725487"/>
          </a:xfrm>
        </p:spPr>
        <p:txBody>
          <a:bodyPr/>
          <a:lstStyle/>
          <a:p>
            <a:r>
              <a:rPr lang="ru-RU" smtClean="0"/>
              <a:t>Строение вирусов</a:t>
            </a:r>
          </a:p>
        </p:txBody>
      </p:sp>
      <p:sp>
        <p:nvSpPr>
          <p:cNvPr id="27651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3492500" y="1169988"/>
            <a:ext cx="5327650" cy="513873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sz="2600" smtClean="0"/>
              <a:t>Вирусы- это неклеточная форма жизни.</a:t>
            </a:r>
          </a:p>
          <a:p>
            <a:pPr eaLnBrk="1" hangingPunct="1">
              <a:lnSpc>
                <a:spcPct val="110000"/>
              </a:lnSpc>
            </a:pPr>
            <a:r>
              <a:rPr lang="ru-RU" sz="2600" smtClean="0"/>
              <a:t>Вирус состоит из нуклеиновой кислоты (ДНК или РНК) и окружен защитной белковой оболочкой - капсидом. </a:t>
            </a:r>
          </a:p>
          <a:p>
            <a:pPr eaLnBrk="1" hangingPunct="1">
              <a:lnSpc>
                <a:spcPct val="110000"/>
              </a:lnSpc>
            </a:pPr>
            <a:r>
              <a:rPr lang="ru-RU" sz="2600" smtClean="0"/>
              <a:t>Некоторые вирусы, например вирус гриппа и ВИЧ, имеют дополнительную оболочку, которая образуется из клеточной мембраны клетки-хозяина. </a:t>
            </a:r>
          </a:p>
        </p:txBody>
      </p:sp>
      <p:pic>
        <p:nvPicPr>
          <p:cNvPr id="26628" name="Picture 15" descr="IMG_000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979613" y="2060575"/>
            <a:ext cx="1446212" cy="1909763"/>
          </a:xfrm>
        </p:spPr>
      </p:pic>
      <p:pic>
        <p:nvPicPr>
          <p:cNvPr id="26629" name="Picture 16" descr="Копия (4) IMG_000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1125538"/>
            <a:ext cx="1781175" cy="2281237"/>
          </a:xfrm>
        </p:spPr>
      </p:pic>
      <p:pic>
        <p:nvPicPr>
          <p:cNvPr id="26630" name="Picture 17" descr="Копия (5) IMG_000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79388" y="3933825"/>
            <a:ext cx="1893887" cy="2682875"/>
          </a:xfrm>
        </p:spPr>
      </p:pic>
      <p:pic>
        <p:nvPicPr>
          <p:cNvPr id="27655" name="Picture 18" descr="Копия (3) IMG_000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1979613" y="4076700"/>
            <a:ext cx="1692275" cy="80645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4906963" cy="796925"/>
          </a:xfrm>
        </p:spPr>
        <p:txBody>
          <a:bodyPr/>
          <a:lstStyle/>
          <a:p>
            <a:r>
              <a:rPr lang="ru-RU" smtClean="0"/>
              <a:t>Размеры вирусов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3816350" cy="4968875"/>
          </a:xfrm>
        </p:spPr>
        <p:txBody>
          <a:bodyPr/>
          <a:lstStyle/>
          <a:p>
            <a:pPr>
              <a:buSzPct val="80000"/>
            </a:pPr>
            <a:r>
              <a:rPr lang="ru-RU" sz="2400" smtClean="0">
                <a:latin typeface="Times New Roman" pitchFamily="18" charset="0"/>
              </a:rPr>
              <a:t>Мельчайшие живые организмы</a:t>
            </a:r>
          </a:p>
          <a:p>
            <a:pPr>
              <a:buSzPct val="80000"/>
            </a:pPr>
            <a:r>
              <a:rPr lang="ru-RU" sz="2400" smtClean="0">
                <a:latin typeface="Times New Roman" pitchFamily="18" charset="0"/>
              </a:rPr>
              <a:t>Размеры варьируют от 20 до 300 нм</a:t>
            </a:r>
          </a:p>
          <a:p>
            <a:pPr>
              <a:buSzPct val="80000"/>
            </a:pPr>
            <a:r>
              <a:rPr lang="ru-RU" sz="2400" smtClean="0">
                <a:latin typeface="Times New Roman" pitchFamily="18" charset="0"/>
              </a:rPr>
              <a:t>В среднем в 50 раз меньше бактерий</a:t>
            </a:r>
          </a:p>
          <a:p>
            <a:pPr>
              <a:buSzPct val="80000"/>
            </a:pPr>
            <a:r>
              <a:rPr lang="ru-RU" sz="2400" smtClean="0">
                <a:latin typeface="Times New Roman" pitchFamily="18" charset="0"/>
              </a:rPr>
              <a:t>Вирусы нельзя увидеть с помощью светового микроскопа</a:t>
            </a:r>
          </a:p>
          <a:p>
            <a:pPr>
              <a:buSzPct val="80000"/>
            </a:pPr>
            <a:r>
              <a:rPr lang="ru-RU" sz="2400" smtClean="0">
                <a:latin typeface="Times New Roman" pitchFamily="18" charset="0"/>
              </a:rPr>
              <a:t>Проходят через фильтры, не пропускающие бактерий</a:t>
            </a:r>
            <a:endParaRPr lang="ru-RU" sz="2400" smtClean="0"/>
          </a:p>
        </p:txBody>
      </p:sp>
      <p:pic>
        <p:nvPicPr>
          <p:cNvPr id="29700" name="Picture 5" descr="&amp;Kcy;&amp;acy;&amp;rcy;&amp;tcy;&amp;icy;&amp;ncy;&amp;kcy;&amp;icy; &amp;pcy;&amp;ocy; &amp;zcy;&amp;acy;&amp;pcy;&amp;rcy;&amp;ocy;&amp;scy;&amp;ucy; &amp;vcy;&amp;icy;&amp;rcy;&amp;ucy;&amp;scy;&amp;ycy; &amp;kcy;&amp;acy;&amp;rcy;&amp;tcy;&amp;icy;&amp;ncy;&amp;kcy;&amp;icy; &amp;bcy;&amp;icy;&amp;ocy;&amp;lcy;&amp;ocy;&amp;gcy;&amp;icy;&amp;yacy;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67175" y="3284538"/>
            <a:ext cx="4897438" cy="3271837"/>
          </a:xfrm>
        </p:spPr>
      </p:pic>
      <p:pic>
        <p:nvPicPr>
          <p:cNvPr id="29701" name="Picture 6" descr="&amp;Kcy;&amp;acy;&amp;rcy;&amp;tcy;&amp;icy;&amp;ncy;&amp;kcy;&amp;icy; &amp;pcy;&amp;ocy; &amp;zcy;&amp;acy;&amp;pcy;&amp;rcy;&amp;ocy;&amp;scy;&amp;ucy; &amp;Vcy;&amp;icy;&amp;rcy;&amp;ucy;&amp;scy; &amp;tcy;&amp;acy;&amp;bcy;&amp;acy;&amp;chcy;&amp;ncy;&amp;ocy;&amp;jcy; &amp;mcy;&amp;ocy;&amp;zcy;&amp;acy;&amp;icy;&amp;k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88913"/>
            <a:ext cx="3563938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6911975" cy="741363"/>
          </a:xfrm>
        </p:spPr>
        <p:txBody>
          <a:bodyPr/>
          <a:lstStyle/>
          <a:p>
            <a:r>
              <a:rPr lang="ru-RU" smtClean="0"/>
              <a:t>Классификация вирусов</a:t>
            </a:r>
          </a:p>
        </p:txBody>
      </p:sp>
      <p:pic>
        <p:nvPicPr>
          <p:cNvPr id="30723" name="Picture 5" descr="&amp;Kcy;&amp;acy;&amp;rcy;&amp;tcy;&amp;icy;&amp;ncy;&amp;kcy;&amp;icy; &amp;pcy;&amp;ocy; &amp;zcy;&amp;acy;&amp;pcy;&amp;rcy;&amp;ocy;&amp;scy;&amp;ucy; &amp;icy;&amp;scy;&amp;tcy;&amp;ocy;&amp;rcy;&amp;icy;&amp;yacy; &amp;icy;&amp;zcy;&amp;ucy;&amp;chcy;&amp;iecy;&amp;ncy;&amp;icy;&amp;yacy; &amp;vcy;&amp;icy;&amp;rcy;&amp;ucy;&amp;s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7575"/>
            <a:ext cx="9144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1_Точки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Профиль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_Океан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1_Клен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1389</TotalTime>
  <Words>996</Words>
  <Application>Microsoft Office PowerPoint</Application>
  <PresentationFormat>Экран (4:3)</PresentationFormat>
  <Paragraphs>82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Сеть</vt:lpstr>
      <vt:lpstr>1_Точки</vt:lpstr>
      <vt:lpstr>1_Профиль</vt:lpstr>
      <vt:lpstr>1_Океан</vt:lpstr>
      <vt:lpstr>1_Клен</vt:lpstr>
      <vt:lpstr>Слайд 1</vt:lpstr>
      <vt:lpstr>Слайд 2</vt:lpstr>
      <vt:lpstr>История изучения вирусов</vt:lpstr>
      <vt:lpstr>Понятие о вирусах </vt:lpstr>
      <vt:lpstr>Понятие о вирусах</vt:lpstr>
      <vt:lpstr>Слайд 6</vt:lpstr>
      <vt:lpstr>Строение вирусов</vt:lpstr>
      <vt:lpstr>Размеры вирусов</vt:lpstr>
      <vt:lpstr>Классификация вирусов</vt:lpstr>
      <vt:lpstr>Свойства вирусов</vt:lpstr>
      <vt:lpstr>Бактериофаги</vt:lpstr>
      <vt:lpstr> </vt:lpstr>
      <vt:lpstr>Жизненный цикл ВИЧ</vt:lpstr>
      <vt:lpstr>Вирусы как возбудители  болезней</vt:lpstr>
      <vt:lpstr>Заболевания животных</vt:lpstr>
      <vt:lpstr>Заболевания растений</vt:lpstr>
      <vt:lpstr>Вирусы – доноры генетической информации</vt:lpstr>
      <vt:lpstr>Вопросы</vt:lpstr>
      <vt:lpstr>Выводы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«Средняя общеобразовательная школа № 12» Петропавловск – Камчатского городского округа</dc:title>
  <dc:creator>1</dc:creator>
  <cp:lastModifiedBy>111</cp:lastModifiedBy>
  <cp:revision>85</cp:revision>
  <cp:lastPrinted>2016-12-21T11:26:17Z</cp:lastPrinted>
  <dcterms:created xsi:type="dcterms:W3CDTF">2008-10-23T18:28:54Z</dcterms:created>
  <dcterms:modified xsi:type="dcterms:W3CDTF">2020-04-14T11:28:55Z</dcterms:modified>
</cp:coreProperties>
</file>