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notesMasterIdLst>
    <p:notesMasterId r:id="rId28"/>
  </p:notesMasterIdLst>
  <p:sldIdLst>
    <p:sldId id="259" r:id="rId2"/>
    <p:sldId id="262" r:id="rId3"/>
    <p:sldId id="265" r:id="rId4"/>
    <p:sldId id="263" r:id="rId5"/>
    <p:sldId id="268" r:id="rId6"/>
    <p:sldId id="264" r:id="rId7"/>
    <p:sldId id="270" r:id="rId8"/>
    <p:sldId id="266" r:id="rId9"/>
    <p:sldId id="267" r:id="rId10"/>
    <p:sldId id="269" r:id="rId11"/>
    <p:sldId id="271" r:id="rId12"/>
    <p:sldId id="272" r:id="rId13"/>
    <p:sldId id="280" r:id="rId14"/>
    <p:sldId id="287" r:id="rId15"/>
    <p:sldId id="292" r:id="rId16"/>
    <p:sldId id="274" r:id="rId17"/>
    <p:sldId id="279" r:id="rId18"/>
    <p:sldId id="275" r:id="rId19"/>
    <p:sldId id="290" r:id="rId20"/>
    <p:sldId id="291" r:id="rId21"/>
    <p:sldId id="281" r:id="rId22"/>
    <p:sldId id="282" r:id="rId23"/>
    <p:sldId id="283" r:id="rId24"/>
    <p:sldId id="284" r:id="rId25"/>
    <p:sldId id="288" r:id="rId26"/>
    <p:sldId id="258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33CC3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94660"/>
  </p:normalViewPr>
  <p:slideViewPr>
    <p:cSldViewPr>
      <p:cViewPr>
        <p:scale>
          <a:sx n="110" d="100"/>
          <a:sy n="110" d="100"/>
        </p:scale>
        <p:origin x="-1644" y="-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613346-16F3-4608-B47D-F0187088B0AB}" type="doc">
      <dgm:prSet loTypeId="urn:microsoft.com/office/officeart/2005/8/layout/orgChart1" loCatId="hierarchy" qsTypeId="urn:microsoft.com/office/officeart/2005/8/quickstyle/simple3" qsCatId="simple" csTypeId="urn:microsoft.com/office/officeart/2005/8/colors/accent2_2" csCatId="accent2"/>
      <dgm:spPr/>
    </dgm:pt>
    <dgm:pt modelId="{002B5B46-F426-4061-BCD5-7A26588E2886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cap="none" normalizeH="0" baseline="0" dirty="0" smtClean="0">
              <a:ln/>
              <a:effectLst/>
              <a:latin typeface="Arial Black" pitchFamily="34" charset="0"/>
            </a:rPr>
            <a:t>Вирусы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0" i="0" u="none" strike="noStrike" cap="none" normalizeH="0" baseline="0" dirty="0" smtClean="0">
              <a:ln/>
              <a:effectLst/>
              <a:latin typeface="Arial Black" pitchFamily="34" charset="0"/>
            </a:rPr>
            <a:t>(по составу)</a:t>
          </a:r>
        </a:p>
      </dgm:t>
    </dgm:pt>
    <dgm:pt modelId="{360D5CFF-EE18-4092-AB3F-515BAD9BA693}" type="parTrans" cxnId="{0F773400-6673-4508-A5B8-B792F0A68BAB}">
      <dgm:prSet/>
      <dgm:spPr/>
      <dgm:t>
        <a:bodyPr/>
        <a:lstStyle/>
        <a:p>
          <a:endParaRPr lang="ru-RU" sz="1800">
            <a:solidFill>
              <a:srgbClr val="002060"/>
            </a:solidFill>
            <a:latin typeface="Arial Black" pitchFamily="34" charset="0"/>
          </a:endParaRPr>
        </a:p>
      </dgm:t>
    </dgm:pt>
    <dgm:pt modelId="{28747A7B-492C-4ACA-86AC-222021A7ADA0}" type="sibTrans" cxnId="{0F773400-6673-4508-A5B8-B792F0A68BAB}">
      <dgm:prSet/>
      <dgm:spPr/>
      <dgm:t>
        <a:bodyPr/>
        <a:lstStyle/>
        <a:p>
          <a:endParaRPr lang="ru-RU" sz="1800">
            <a:solidFill>
              <a:srgbClr val="002060"/>
            </a:solidFill>
            <a:latin typeface="Arial Black" pitchFamily="34" charset="0"/>
          </a:endParaRPr>
        </a:p>
      </dgm:t>
    </dgm:pt>
    <dgm:pt modelId="{A0AE25E6-6D2E-4D4B-9E4E-578396329F02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0" i="0" u="none" strike="noStrike" cap="none" normalizeH="0" baseline="0" smtClean="0">
              <a:ln/>
              <a:effectLst/>
              <a:latin typeface="Arial Black" pitchFamily="34" charset="0"/>
            </a:rPr>
            <a:t>ДНК –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0" i="0" u="none" strike="noStrike" cap="none" normalizeH="0" baseline="0" smtClean="0">
              <a:ln/>
              <a:effectLst/>
              <a:latin typeface="Arial Black" pitchFamily="34" charset="0"/>
            </a:rPr>
            <a:t>содержащие</a:t>
          </a:r>
          <a:endParaRPr kumimoji="0" lang="ru-RU" sz="1800" b="0" i="0" u="none" strike="noStrike" cap="none" normalizeH="0" baseline="0" dirty="0" smtClean="0">
            <a:ln/>
            <a:effectLst/>
            <a:latin typeface="Arial Black" pitchFamily="34" charset="0"/>
          </a:endParaRPr>
        </a:p>
      </dgm:t>
    </dgm:pt>
    <dgm:pt modelId="{D1D818E8-8134-459A-B610-D5D9C739F584}" type="parTrans" cxnId="{2D43815C-3E81-4713-A6CA-CC9B1E5944E0}">
      <dgm:prSet/>
      <dgm:spPr/>
      <dgm:t>
        <a:bodyPr/>
        <a:lstStyle/>
        <a:p>
          <a:endParaRPr lang="ru-RU" sz="1800">
            <a:solidFill>
              <a:srgbClr val="002060"/>
            </a:solidFill>
            <a:latin typeface="Arial Black" pitchFamily="34" charset="0"/>
          </a:endParaRPr>
        </a:p>
      </dgm:t>
    </dgm:pt>
    <dgm:pt modelId="{9BFCCDC9-3C5C-44EB-ABD5-B85F1885C962}" type="sibTrans" cxnId="{2D43815C-3E81-4713-A6CA-CC9B1E5944E0}">
      <dgm:prSet/>
      <dgm:spPr/>
      <dgm:t>
        <a:bodyPr/>
        <a:lstStyle/>
        <a:p>
          <a:endParaRPr lang="ru-RU" sz="1800">
            <a:solidFill>
              <a:srgbClr val="002060"/>
            </a:solidFill>
            <a:latin typeface="Arial Black" pitchFamily="34" charset="0"/>
          </a:endParaRPr>
        </a:p>
      </dgm:t>
    </dgm:pt>
    <dgm:pt modelId="{99EEBB6C-3D3D-4DCF-AB22-ABE012B6C487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0" i="0" u="none" strike="noStrike" cap="none" normalizeH="0" baseline="0" smtClean="0">
              <a:ln/>
              <a:effectLst/>
              <a:latin typeface="Arial Black" pitchFamily="34" charset="0"/>
            </a:rPr>
            <a:t>Оспа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0" i="0" u="none" strike="noStrike" cap="none" normalizeH="0" baseline="0" smtClean="0">
              <a:ln/>
              <a:effectLst/>
              <a:latin typeface="Arial Black" pitchFamily="34" charset="0"/>
            </a:rPr>
            <a:t>герпес</a:t>
          </a:r>
          <a:endParaRPr kumimoji="0" lang="ru-RU" sz="1800" b="0" i="0" u="none" strike="noStrike" cap="none" normalizeH="0" baseline="0" dirty="0" smtClean="0">
            <a:ln/>
            <a:effectLst/>
            <a:latin typeface="Arial Black" pitchFamily="34" charset="0"/>
          </a:endParaRPr>
        </a:p>
      </dgm:t>
    </dgm:pt>
    <dgm:pt modelId="{29B78FD8-D47D-470C-AB77-BE4A55283EF0}" type="parTrans" cxnId="{95EC9A79-E67F-4A5A-AF18-7AD00AF7AACC}">
      <dgm:prSet/>
      <dgm:spPr/>
      <dgm:t>
        <a:bodyPr/>
        <a:lstStyle/>
        <a:p>
          <a:endParaRPr lang="ru-RU" sz="1800">
            <a:solidFill>
              <a:srgbClr val="002060"/>
            </a:solidFill>
            <a:latin typeface="Arial Black" pitchFamily="34" charset="0"/>
          </a:endParaRPr>
        </a:p>
      </dgm:t>
    </dgm:pt>
    <dgm:pt modelId="{4E2D4DF1-F581-478A-B49E-D65679A255DF}" type="sibTrans" cxnId="{95EC9A79-E67F-4A5A-AF18-7AD00AF7AACC}">
      <dgm:prSet/>
      <dgm:spPr/>
      <dgm:t>
        <a:bodyPr/>
        <a:lstStyle/>
        <a:p>
          <a:endParaRPr lang="ru-RU" sz="1800">
            <a:solidFill>
              <a:srgbClr val="002060"/>
            </a:solidFill>
            <a:latin typeface="Arial Black" pitchFamily="34" charset="0"/>
          </a:endParaRPr>
        </a:p>
      </dgm:t>
    </dgm:pt>
    <dgm:pt modelId="{CB75C5CE-4230-441D-84CD-02BDE9F2E69D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0" i="0" u="none" strike="noStrike" cap="none" normalizeH="0" baseline="0" smtClean="0">
              <a:ln/>
              <a:effectLst/>
              <a:latin typeface="Arial Black" pitchFamily="34" charset="0"/>
            </a:rPr>
            <a:t>РНК –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0" i="0" u="none" strike="noStrike" cap="none" normalizeH="0" baseline="0" smtClean="0">
              <a:ln/>
              <a:effectLst/>
              <a:latin typeface="Arial Black" pitchFamily="34" charset="0"/>
            </a:rPr>
            <a:t> содержащие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0" i="0" u="none" strike="noStrike" cap="none" normalizeH="0" baseline="0" smtClean="0">
              <a:ln/>
              <a:effectLst/>
              <a:latin typeface="Arial Black" pitchFamily="34" charset="0"/>
            </a:rPr>
            <a:t>ретровирусы</a:t>
          </a:r>
          <a:endParaRPr kumimoji="0" lang="ru-RU" sz="1800" b="0" i="0" u="none" strike="noStrike" cap="none" normalizeH="0" baseline="0" dirty="0" smtClean="0">
            <a:ln/>
            <a:effectLst/>
            <a:latin typeface="Arial Black" pitchFamily="34" charset="0"/>
          </a:endParaRPr>
        </a:p>
      </dgm:t>
    </dgm:pt>
    <dgm:pt modelId="{EEE01765-1358-4A79-81DB-DD0A3AC74297}" type="parTrans" cxnId="{5830AAB4-7270-4A23-9D6D-CA4FB794555A}">
      <dgm:prSet/>
      <dgm:spPr/>
      <dgm:t>
        <a:bodyPr/>
        <a:lstStyle/>
        <a:p>
          <a:endParaRPr lang="ru-RU" sz="1800">
            <a:solidFill>
              <a:srgbClr val="002060"/>
            </a:solidFill>
            <a:latin typeface="Arial Black" pitchFamily="34" charset="0"/>
          </a:endParaRPr>
        </a:p>
      </dgm:t>
    </dgm:pt>
    <dgm:pt modelId="{0144BC3F-F432-443E-A854-ED5D63978747}" type="sibTrans" cxnId="{5830AAB4-7270-4A23-9D6D-CA4FB794555A}">
      <dgm:prSet/>
      <dgm:spPr/>
      <dgm:t>
        <a:bodyPr/>
        <a:lstStyle/>
        <a:p>
          <a:endParaRPr lang="ru-RU" sz="1800">
            <a:solidFill>
              <a:srgbClr val="002060"/>
            </a:solidFill>
            <a:latin typeface="Arial Black" pitchFamily="34" charset="0"/>
          </a:endParaRPr>
        </a:p>
      </dgm:t>
    </dgm:pt>
    <dgm:pt modelId="{3BC81252-A510-49E1-9711-8A170CE245E3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0" i="0" u="none" strike="noStrike" cap="none" normalizeH="0" baseline="0" dirty="0" smtClean="0">
              <a:ln/>
              <a:effectLst/>
              <a:latin typeface="Arial Black" pitchFamily="34" charset="0"/>
            </a:rPr>
            <a:t>Грипп, краснуха, бешенство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0" i="0" u="none" strike="noStrike" cap="none" normalizeH="0" baseline="0" dirty="0" smtClean="0">
              <a:ln/>
              <a:effectLst/>
              <a:latin typeface="Arial Black" pitchFamily="34" charset="0"/>
            </a:rPr>
            <a:t>ВИЧ, </a:t>
          </a:r>
          <a:r>
            <a:rPr kumimoji="0" lang="ru-RU" sz="1800" b="0" i="0" u="none" strike="noStrike" cap="none" normalizeH="0" baseline="0" dirty="0" err="1" smtClean="0">
              <a:ln/>
              <a:effectLst/>
              <a:latin typeface="Arial Black" pitchFamily="34" charset="0"/>
            </a:rPr>
            <a:t>атипичная</a:t>
          </a:r>
          <a:r>
            <a:rPr kumimoji="0" lang="ru-RU" sz="1800" b="0" i="0" u="none" strike="noStrike" cap="none" normalizeH="0" baseline="0" dirty="0" smtClean="0">
              <a:ln/>
              <a:effectLst/>
              <a:latin typeface="Arial Black" pitchFamily="34" charset="0"/>
            </a:rPr>
            <a:t> пневмония</a:t>
          </a:r>
        </a:p>
      </dgm:t>
    </dgm:pt>
    <dgm:pt modelId="{680796E5-1549-42D2-8D2D-BB3D6256BB7C}" type="parTrans" cxnId="{DC87C528-120C-4707-B0D5-F5A93794F32F}">
      <dgm:prSet/>
      <dgm:spPr/>
      <dgm:t>
        <a:bodyPr/>
        <a:lstStyle/>
        <a:p>
          <a:endParaRPr lang="ru-RU" sz="1800">
            <a:solidFill>
              <a:srgbClr val="002060"/>
            </a:solidFill>
            <a:latin typeface="Arial Black" pitchFamily="34" charset="0"/>
          </a:endParaRPr>
        </a:p>
      </dgm:t>
    </dgm:pt>
    <dgm:pt modelId="{AE41DE60-E14F-43FC-A643-E5976D84E013}" type="sibTrans" cxnId="{DC87C528-120C-4707-B0D5-F5A93794F32F}">
      <dgm:prSet/>
      <dgm:spPr/>
      <dgm:t>
        <a:bodyPr/>
        <a:lstStyle/>
        <a:p>
          <a:endParaRPr lang="ru-RU" sz="1800">
            <a:solidFill>
              <a:srgbClr val="002060"/>
            </a:solidFill>
            <a:latin typeface="Arial Black" pitchFamily="34" charset="0"/>
          </a:endParaRPr>
        </a:p>
      </dgm:t>
    </dgm:pt>
    <dgm:pt modelId="{D769EDCE-696E-4945-99E2-24EA6587E27C}" type="pres">
      <dgm:prSet presAssocID="{8F613346-16F3-4608-B47D-F0187088B0A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7D1ABDED-B842-4AF4-ADD6-FED45F31596A}" type="pres">
      <dgm:prSet presAssocID="{002B5B46-F426-4061-BCD5-7A26588E2886}" presName="hierRoot1" presStyleCnt="0">
        <dgm:presLayoutVars>
          <dgm:hierBranch/>
        </dgm:presLayoutVars>
      </dgm:prSet>
      <dgm:spPr/>
    </dgm:pt>
    <dgm:pt modelId="{F7FD5985-EA14-4608-A279-6C79C0293E77}" type="pres">
      <dgm:prSet presAssocID="{002B5B46-F426-4061-BCD5-7A26588E2886}" presName="rootComposite1" presStyleCnt="0"/>
      <dgm:spPr/>
    </dgm:pt>
    <dgm:pt modelId="{C80D133E-D51B-4036-8457-7A2E34FFE23C}" type="pres">
      <dgm:prSet presAssocID="{002B5B46-F426-4061-BCD5-7A26588E2886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5AA87B5-912D-43F7-9C2B-E3638F764E2D}" type="pres">
      <dgm:prSet presAssocID="{002B5B46-F426-4061-BCD5-7A26588E2886}" presName="rootConnector1" presStyleLbl="node1" presStyleIdx="0" presStyleCnt="0"/>
      <dgm:spPr/>
      <dgm:t>
        <a:bodyPr/>
        <a:lstStyle/>
        <a:p>
          <a:endParaRPr lang="ru-RU"/>
        </a:p>
      </dgm:t>
    </dgm:pt>
    <dgm:pt modelId="{CFE44488-7F66-41B0-861C-60FB33725884}" type="pres">
      <dgm:prSet presAssocID="{002B5B46-F426-4061-BCD5-7A26588E2886}" presName="hierChild2" presStyleCnt="0"/>
      <dgm:spPr/>
    </dgm:pt>
    <dgm:pt modelId="{C8D88882-6EC9-4B7E-829D-CBA61108C3C6}" type="pres">
      <dgm:prSet presAssocID="{D1D818E8-8134-459A-B610-D5D9C739F584}" presName="Name35" presStyleLbl="parChTrans1D2" presStyleIdx="0" presStyleCnt="2"/>
      <dgm:spPr/>
      <dgm:t>
        <a:bodyPr/>
        <a:lstStyle/>
        <a:p>
          <a:endParaRPr lang="ru-RU"/>
        </a:p>
      </dgm:t>
    </dgm:pt>
    <dgm:pt modelId="{D78D5639-C392-48EA-B424-2B5E0FD19EBD}" type="pres">
      <dgm:prSet presAssocID="{A0AE25E6-6D2E-4D4B-9E4E-578396329F02}" presName="hierRoot2" presStyleCnt="0">
        <dgm:presLayoutVars>
          <dgm:hierBranch/>
        </dgm:presLayoutVars>
      </dgm:prSet>
      <dgm:spPr/>
    </dgm:pt>
    <dgm:pt modelId="{AF91B11C-430D-4263-8E46-859894011317}" type="pres">
      <dgm:prSet presAssocID="{A0AE25E6-6D2E-4D4B-9E4E-578396329F02}" presName="rootComposite" presStyleCnt="0"/>
      <dgm:spPr/>
    </dgm:pt>
    <dgm:pt modelId="{B5D04604-25A6-4CA0-A782-B13747FAA9A3}" type="pres">
      <dgm:prSet presAssocID="{A0AE25E6-6D2E-4D4B-9E4E-578396329F02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8AC72D4-F746-4650-BFCB-8FA98186DB7F}" type="pres">
      <dgm:prSet presAssocID="{A0AE25E6-6D2E-4D4B-9E4E-578396329F02}" presName="rootConnector" presStyleLbl="node2" presStyleIdx="0" presStyleCnt="2"/>
      <dgm:spPr/>
      <dgm:t>
        <a:bodyPr/>
        <a:lstStyle/>
        <a:p>
          <a:endParaRPr lang="ru-RU"/>
        </a:p>
      </dgm:t>
    </dgm:pt>
    <dgm:pt modelId="{4B3B93F4-2123-4FEB-8B1B-F9AA5B26A5A8}" type="pres">
      <dgm:prSet presAssocID="{A0AE25E6-6D2E-4D4B-9E4E-578396329F02}" presName="hierChild4" presStyleCnt="0"/>
      <dgm:spPr/>
    </dgm:pt>
    <dgm:pt modelId="{EC96C5CA-A462-4F60-B1C9-C57DAD5D8409}" type="pres">
      <dgm:prSet presAssocID="{29B78FD8-D47D-470C-AB77-BE4A55283EF0}" presName="Name35" presStyleLbl="parChTrans1D3" presStyleIdx="0" presStyleCnt="2"/>
      <dgm:spPr/>
      <dgm:t>
        <a:bodyPr/>
        <a:lstStyle/>
        <a:p>
          <a:endParaRPr lang="ru-RU"/>
        </a:p>
      </dgm:t>
    </dgm:pt>
    <dgm:pt modelId="{4BFFFC81-7006-4988-89C2-1FDC12DA2A80}" type="pres">
      <dgm:prSet presAssocID="{99EEBB6C-3D3D-4DCF-AB22-ABE012B6C487}" presName="hierRoot2" presStyleCnt="0">
        <dgm:presLayoutVars>
          <dgm:hierBranch val="r"/>
        </dgm:presLayoutVars>
      </dgm:prSet>
      <dgm:spPr/>
    </dgm:pt>
    <dgm:pt modelId="{3443FC86-AB2F-4C50-A8C0-8BEC411CE7B2}" type="pres">
      <dgm:prSet presAssocID="{99EEBB6C-3D3D-4DCF-AB22-ABE012B6C487}" presName="rootComposite" presStyleCnt="0"/>
      <dgm:spPr/>
    </dgm:pt>
    <dgm:pt modelId="{8921D7B6-402B-4B73-9F1B-AAA374DCC48C}" type="pres">
      <dgm:prSet presAssocID="{99EEBB6C-3D3D-4DCF-AB22-ABE012B6C487}" presName="rootText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51982D3-9C1A-430F-B038-F840A7A4C168}" type="pres">
      <dgm:prSet presAssocID="{99EEBB6C-3D3D-4DCF-AB22-ABE012B6C487}" presName="rootConnector" presStyleLbl="node3" presStyleIdx="0" presStyleCnt="2"/>
      <dgm:spPr/>
      <dgm:t>
        <a:bodyPr/>
        <a:lstStyle/>
        <a:p>
          <a:endParaRPr lang="ru-RU"/>
        </a:p>
      </dgm:t>
    </dgm:pt>
    <dgm:pt modelId="{EAB23DB8-322B-45F8-B23E-0708A24B0C7C}" type="pres">
      <dgm:prSet presAssocID="{99EEBB6C-3D3D-4DCF-AB22-ABE012B6C487}" presName="hierChild4" presStyleCnt="0"/>
      <dgm:spPr/>
    </dgm:pt>
    <dgm:pt modelId="{5373EFF0-8C27-46ED-B1C6-EDEC461043F1}" type="pres">
      <dgm:prSet presAssocID="{99EEBB6C-3D3D-4DCF-AB22-ABE012B6C487}" presName="hierChild5" presStyleCnt="0"/>
      <dgm:spPr/>
    </dgm:pt>
    <dgm:pt modelId="{D04DBB6B-5CA4-46AD-AC37-07FEC8675A24}" type="pres">
      <dgm:prSet presAssocID="{A0AE25E6-6D2E-4D4B-9E4E-578396329F02}" presName="hierChild5" presStyleCnt="0"/>
      <dgm:spPr/>
    </dgm:pt>
    <dgm:pt modelId="{B2DF0D8D-986C-4414-8EE3-0DCFBDBCF961}" type="pres">
      <dgm:prSet presAssocID="{EEE01765-1358-4A79-81DB-DD0A3AC74297}" presName="Name35" presStyleLbl="parChTrans1D2" presStyleIdx="1" presStyleCnt="2"/>
      <dgm:spPr/>
      <dgm:t>
        <a:bodyPr/>
        <a:lstStyle/>
        <a:p>
          <a:endParaRPr lang="ru-RU"/>
        </a:p>
      </dgm:t>
    </dgm:pt>
    <dgm:pt modelId="{5180C2CE-A469-467B-87FA-42E713C4FCF5}" type="pres">
      <dgm:prSet presAssocID="{CB75C5CE-4230-441D-84CD-02BDE9F2E69D}" presName="hierRoot2" presStyleCnt="0">
        <dgm:presLayoutVars>
          <dgm:hierBranch/>
        </dgm:presLayoutVars>
      </dgm:prSet>
      <dgm:spPr/>
    </dgm:pt>
    <dgm:pt modelId="{B293A64D-EFFE-4CD1-9692-EDD20F3EF529}" type="pres">
      <dgm:prSet presAssocID="{CB75C5CE-4230-441D-84CD-02BDE9F2E69D}" presName="rootComposite" presStyleCnt="0"/>
      <dgm:spPr/>
    </dgm:pt>
    <dgm:pt modelId="{6C8C8A18-34F9-4E47-A701-A7FDABE014DC}" type="pres">
      <dgm:prSet presAssocID="{CB75C5CE-4230-441D-84CD-02BDE9F2E69D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7194FF8-7630-434F-918A-9BDFA333424B}" type="pres">
      <dgm:prSet presAssocID="{CB75C5CE-4230-441D-84CD-02BDE9F2E69D}" presName="rootConnector" presStyleLbl="node2" presStyleIdx="1" presStyleCnt="2"/>
      <dgm:spPr/>
      <dgm:t>
        <a:bodyPr/>
        <a:lstStyle/>
        <a:p>
          <a:endParaRPr lang="ru-RU"/>
        </a:p>
      </dgm:t>
    </dgm:pt>
    <dgm:pt modelId="{656963B3-F8BB-4B5B-A5FE-FA0DA1522C0B}" type="pres">
      <dgm:prSet presAssocID="{CB75C5CE-4230-441D-84CD-02BDE9F2E69D}" presName="hierChild4" presStyleCnt="0"/>
      <dgm:spPr/>
    </dgm:pt>
    <dgm:pt modelId="{4F26590E-79A3-4CC9-B475-8D67B2A49987}" type="pres">
      <dgm:prSet presAssocID="{680796E5-1549-42D2-8D2D-BB3D6256BB7C}" presName="Name35" presStyleLbl="parChTrans1D3" presStyleIdx="1" presStyleCnt="2"/>
      <dgm:spPr/>
      <dgm:t>
        <a:bodyPr/>
        <a:lstStyle/>
        <a:p>
          <a:endParaRPr lang="ru-RU"/>
        </a:p>
      </dgm:t>
    </dgm:pt>
    <dgm:pt modelId="{1F96DAC9-996E-4538-A31A-CEA0F0C27833}" type="pres">
      <dgm:prSet presAssocID="{3BC81252-A510-49E1-9711-8A170CE245E3}" presName="hierRoot2" presStyleCnt="0">
        <dgm:presLayoutVars>
          <dgm:hierBranch val="r"/>
        </dgm:presLayoutVars>
      </dgm:prSet>
      <dgm:spPr/>
    </dgm:pt>
    <dgm:pt modelId="{82F06311-20BB-4B45-8C03-9535C53025B9}" type="pres">
      <dgm:prSet presAssocID="{3BC81252-A510-49E1-9711-8A170CE245E3}" presName="rootComposite" presStyleCnt="0"/>
      <dgm:spPr/>
    </dgm:pt>
    <dgm:pt modelId="{B70B9B2F-FFEC-4442-BAE3-7C68ED21D335}" type="pres">
      <dgm:prSet presAssocID="{3BC81252-A510-49E1-9711-8A170CE245E3}" presName="rootText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EDDFA2A-6A94-44AF-9600-29806605BE88}" type="pres">
      <dgm:prSet presAssocID="{3BC81252-A510-49E1-9711-8A170CE245E3}" presName="rootConnector" presStyleLbl="node3" presStyleIdx="1" presStyleCnt="2"/>
      <dgm:spPr/>
      <dgm:t>
        <a:bodyPr/>
        <a:lstStyle/>
        <a:p>
          <a:endParaRPr lang="ru-RU"/>
        </a:p>
      </dgm:t>
    </dgm:pt>
    <dgm:pt modelId="{71DFB440-D988-4CD6-9FEE-2F4BE521842B}" type="pres">
      <dgm:prSet presAssocID="{3BC81252-A510-49E1-9711-8A170CE245E3}" presName="hierChild4" presStyleCnt="0"/>
      <dgm:spPr/>
    </dgm:pt>
    <dgm:pt modelId="{D64AB942-D7D5-4C4A-AD47-2D33E5C64BD0}" type="pres">
      <dgm:prSet presAssocID="{3BC81252-A510-49E1-9711-8A170CE245E3}" presName="hierChild5" presStyleCnt="0"/>
      <dgm:spPr/>
    </dgm:pt>
    <dgm:pt modelId="{C75DADA3-BDE3-4446-9074-3BB55F711902}" type="pres">
      <dgm:prSet presAssocID="{CB75C5CE-4230-441D-84CD-02BDE9F2E69D}" presName="hierChild5" presStyleCnt="0"/>
      <dgm:spPr/>
    </dgm:pt>
    <dgm:pt modelId="{51A9E3B8-36BA-42D1-BEFE-025CEB29357A}" type="pres">
      <dgm:prSet presAssocID="{002B5B46-F426-4061-BCD5-7A26588E2886}" presName="hierChild3" presStyleCnt="0"/>
      <dgm:spPr/>
    </dgm:pt>
  </dgm:ptLst>
  <dgm:cxnLst>
    <dgm:cxn modelId="{4D20A009-499C-423F-9D2B-E9F9A8040565}" type="presOf" srcId="{002B5B46-F426-4061-BCD5-7A26588E2886}" destId="{B5AA87B5-912D-43F7-9C2B-E3638F764E2D}" srcOrd="1" destOrd="0" presId="urn:microsoft.com/office/officeart/2005/8/layout/orgChart1"/>
    <dgm:cxn modelId="{78FD5690-67F3-4016-AB7B-930D3BD8F18E}" type="presOf" srcId="{99EEBB6C-3D3D-4DCF-AB22-ABE012B6C487}" destId="{B51982D3-9C1A-430F-B038-F840A7A4C168}" srcOrd="1" destOrd="0" presId="urn:microsoft.com/office/officeart/2005/8/layout/orgChart1"/>
    <dgm:cxn modelId="{C4891489-790F-4684-A65B-E7C3313AA046}" type="presOf" srcId="{A0AE25E6-6D2E-4D4B-9E4E-578396329F02}" destId="{98AC72D4-F746-4650-BFCB-8FA98186DB7F}" srcOrd="1" destOrd="0" presId="urn:microsoft.com/office/officeart/2005/8/layout/orgChart1"/>
    <dgm:cxn modelId="{DC87C528-120C-4707-B0D5-F5A93794F32F}" srcId="{CB75C5CE-4230-441D-84CD-02BDE9F2E69D}" destId="{3BC81252-A510-49E1-9711-8A170CE245E3}" srcOrd="0" destOrd="0" parTransId="{680796E5-1549-42D2-8D2D-BB3D6256BB7C}" sibTransId="{AE41DE60-E14F-43FC-A643-E5976D84E013}"/>
    <dgm:cxn modelId="{2D43815C-3E81-4713-A6CA-CC9B1E5944E0}" srcId="{002B5B46-F426-4061-BCD5-7A26588E2886}" destId="{A0AE25E6-6D2E-4D4B-9E4E-578396329F02}" srcOrd="0" destOrd="0" parTransId="{D1D818E8-8134-459A-B610-D5D9C739F584}" sibTransId="{9BFCCDC9-3C5C-44EB-ABD5-B85F1885C962}"/>
    <dgm:cxn modelId="{C829DDA0-BDCD-4FD5-993E-5C9CDDE080BD}" type="presOf" srcId="{99EEBB6C-3D3D-4DCF-AB22-ABE012B6C487}" destId="{8921D7B6-402B-4B73-9F1B-AAA374DCC48C}" srcOrd="0" destOrd="0" presId="urn:microsoft.com/office/officeart/2005/8/layout/orgChart1"/>
    <dgm:cxn modelId="{B573106A-22D0-429D-B0B9-92DD0F6BA449}" type="presOf" srcId="{002B5B46-F426-4061-BCD5-7A26588E2886}" destId="{C80D133E-D51B-4036-8457-7A2E34FFE23C}" srcOrd="0" destOrd="0" presId="urn:microsoft.com/office/officeart/2005/8/layout/orgChart1"/>
    <dgm:cxn modelId="{77AD062D-1BDE-4190-9C6D-A77AE824C10B}" type="presOf" srcId="{680796E5-1549-42D2-8D2D-BB3D6256BB7C}" destId="{4F26590E-79A3-4CC9-B475-8D67B2A49987}" srcOrd="0" destOrd="0" presId="urn:microsoft.com/office/officeart/2005/8/layout/orgChart1"/>
    <dgm:cxn modelId="{5830AAB4-7270-4A23-9D6D-CA4FB794555A}" srcId="{002B5B46-F426-4061-BCD5-7A26588E2886}" destId="{CB75C5CE-4230-441D-84CD-02BDE9F2E69D}" srcOrd="1" destOrd="0" parTransId="{EEE01765-1358-4A79-81DB-DD0A3AC74297}" sibTransId="{0144BC3F-F432-443E-A854-ED5D63978747}"/>
    <dgm:cxn modelId="{0F773400-6673-4508-A5B8-B792F0A68BAB}" srcId="{8F613346-16F3-4608-B47D-F0187088B0AB}" destId="{002B5B46-F426-4061-BCD5-7A26588E2886}" srcOrd="0" destOrd="0" parTransId="{360D5CFF-EE18-4092-AB3F-515BAD9BA693}" sibTransId="{28747A7B-492C-4ACA-86AC-222021A7ADA0}"/>
    <dgm:cxn modelId="{991D703D-7020-457C-AA92-99C346FCFC7E}" type="presOf" srcId="{EEE01765-1358-4A79-81DB-DD0A3AC74297}" destId="{B2DF0D8D-986C-4414-8EE3-0DCFBDBCF961}" srcOrd="0" destOrd="0" presId="urn:microsoft.com/office/officeart/2005/8/layout/orgChart1"/>
    <dgm:cxn modelId="{CDFCFB90-B4D9-41C0-BC59-CA06A2E6C2CC}" type="presOf" srcId="{A0AE25E6-6D2E-4D4B-9E4E-578396329F02}" destId="{B5D04604-25A6-4CA0-A782-B13747FAA9A3}" srcOrd="0" destOrd="0" presId="urn:microsoft.com/office/officeart/2005/8/layout/orgChart1"/>
    <dgm:cxn modelId="{0BC453F4-C22F-4DAE-B5FB-D0914830096F}" type="presOf" srcId="{CB75C5CE-4230-441D-84CD-02BDE9F2E69D}" destId="{6C8C8A18-34F9-4E47-A701-A7FDABE014DC}" srcOrd="0" destOrd="0" presId="urn:microsoft.com/office/officeart/2005/8/layout/orgChart1"/>
    <dgm:cxn modelId="{95EC9A79-E67F-4A5A-AF18-7AD00AF7AACC}" srcId="{A0AE25E6-6D2E-4D4B-9E4E-578396329F02}" destId="{99EEBB6C-3D3D-4DCF-AB22-ABE012B6C487}" srcOrd="0" destOrd="0" parTransId="{29B78FD8-D47D-470C-AB77-BE4A55283EF0}" sibTransId="{4E2D4DF1-F581-478A-B49E-D65679A255DF}"/>
    <dgm:cxn modelId="{89A0DC03-6EF7-4FC1-847D-69B2691B7A89}" type="presOf" srcId="{D1D818E8-8134-459A-B610-D5D9C739F584}" destId="{C8D88882-6EC9-4B7E-829D-CBA61108C3C6}" srcOrd="0" destOrd="0" presId="urn:microsoft.com/office/officeart/2005/8/layout/orgChart1"/>
    <dgm:cxn modelId="{D7B1482C-7D10-4614-8571-6F55C25B37CE}" type="presOf" srcId="{8F613346-16F3-4608-B47D-F0187088B0AB}" destId="{D769EDCE-696E-4945-99E2-24EA6587E27C}" srcOrd="0" destOrd="0" presId="urn:microsoft.com/office/officeart/2005/8/layout/orgChart1"/>
    <dgm:cxn modelId="{E9BA74BD-3AF2-43C0-BBE4-9F909E82C6D1}" type="presOf" srcId="{29B78FD8-D47D-470C-AB77-BE4A55283EF0}" destId="{EC96C5CA-A462-4F60-B1C9-C57DAD5D8409}" srcOrd="0" destOrd="0" presId="urn:microsoft.com/office/officeart/2005/8/layout/orgChart1"/>
    <dgm:cxn modelId="{BE6222C0-740A-4046-9BCA-50B3D0789105}" type="presOf" srcId="{CB75C5CE-4230-441D-84CD-02BDE9F2E69D}" destId="{87194FF8-7630-434F-918A-9BDFA333424B}" srcOrd="1" destOrd="0" presId="urn:microsoft.com/office/officeart/2005/8/layout/orgChart1"/>
    <dgm:cxn modelId="{8329426D-593D-4973-BBEB-FAD38BD816EB}" type="presOf" srcId="{3BC81252-A510-49E1-9711-8A170CE245E3}" destId="{B70B9B2F-FFEC-4442-BAE3-7C68ED21D335}" srcOrd="0" destOrd="0" presId="urn:microsoft.com/office/officeart/2005/8/layout/orgChart1"/>
    <dgm:cxn modelId="{422C2D49-21FB-4369-8D2E-D3FE8A8804EA}" type="presOf" srcId="{3BC81252-A510-49E1-9711-8A170CE245E3}" destId="{BEDDFA2A-6A94-44AF-9600-29806605BE88}" srcOrd="1" destOrd="0" presId="urn:microsoft.com/office/officeart/2005/8/layout/orgChart1"/>
    <dgm:cxn modelId="{DB42E56D-41CB-4164-B238-FD0CB8249B26}" type="presParOf" srcId="{D769EDCE-696E-4945-99E2-24EA6587E27C}" destId="{7D1ABDED-B842-4AF4-ADD6-FED45F31596A}" srcOrd="0" destOrd="0" presId="urn:microsoft.com/office/officeart/2005/8/layout/orgChart1"/>
    <dgm:cxn modelId="{8FDF4047-5E80-4364-84C2-B178BAA12A97}" type="presParOf" srcId="{7D1ABDED-B842-4AF4-ADD6-FED45F31596A}" destId="{F7FD5985-EA14-4608-A279-6C79C0293E77}" srcOrd="0" destOrd="0" presId="urn:microsoft.com/office/officeart/2005/8/layout/orgChart1"/>
    <dgm:cxn modelId="{505E86A3-2076-4A16-A1EB-DAA337C4C261}" type="presParOf" srcId="{F7FD5985-EA14-4608-A279-6C79C0293E77}" destId="{C80D133E-D51B-4036-8457-7A2E34FFE23C}" srcOrd="0" destOrd="0" presId="urn:microsoft.com/office/officeart/2005/8/layout/orgChart1"/>
    <dgm:cxn modelId="{5909004B-1B22-4435-B3A7-10D4D9622EEE}" type="presParOf" srcId="{F7FD5985-EA14-4608-A279-6C79C0293E77}" destId="{B5AA87B5-912D-43F7-9C2B-E3638F764E2D}" srcOrd="1" destOrd="0" presId="urn:microsoft.com/office/officeart/2005/8/layout/orgChart1"/>
    <dgm:cxn modelId="{1EF817FA-43CE-4170-86F1-A1024681D2C1}" type="presParOf" srcId="{7D1ABDED-B842-4AF4-ADD6-FED45F31596A}" destId="{CFE44488-7F66-41B0-861C-60FB33725884}" srcOrd="1" destOrd="0" presId="urn:microsoft.com/office/officeart/2005/8/layout/orgChart1"/>
    <dgm:cxn modelId="{9F0631D6-F6AA-40A0-AB24-E9F0A5A2AFF8}" type="presParOf" srcId="{CFE44488-7F66-41B0-861C-60FB33725884}" destId="{C8D88882-6EC9-4B7E-829D-CBA61108C3C6}" srcOrd="0" destOrd="0" presId="urn:microsoft.com/office/officeart/2005/8/layout/orgChart1"/>
    <dgm:cxn modelId="{1A6A444B-D1BF-4FB9-98CF-DF096282644A}" type="presParOf" srcId="{CFE44488-7F66-41B0-861C-60FB33725884}" destId="{D78D5639-C392-48EA-B424-2B5E0FD19EBD}" srcOrd="1" destOrd="0" presId="urn:microsoft.com/office/officeart/2005/8/layout/orgChart1"/>
    <dgm:cxn modelId="{36CEA2F6-7728-4061-823C-D6D8A5D2FA3A}" type="presParOf" srcId="{D78D5639-C392-48EA-B424-2B5E0FD19EBD}" destId="{AF91B11C-430D-4263-8E46-859894011317}" srcOrd="0" destOrd="0" presId="urn:microsoft.com/office/officeart/2005/8/layout/orgChart1"/>
    <dgm:cxn modelId="{0CE94F51-293B-4779-8B13-76A9D21794DB}" type="presParOf" srcId="{AF91B11C-430D-4263-8E46-859894011317}" destId="{B5D04604-25A6-4CA0-A782-B13747FAA9A3}" srcOrd="0" destOrd="0" presId="urn:microsoft.com/office/officeart/2005/8/layout/orgChart1"/>
    <dgm:cxn modelId="{779B99ED-4844-4DC7-B6B8-30538266F807}" type="presParOf" srcId="{AF91B11C-430D-4263-8E46-859894011317}" destId="{98AC72D4-F746-4650-BFCB-8FA98186DB7F}" srcOrd="1" destOrd="0" presId="urn:microsoft.com/office/officeart/2005/8/layout/orgChart1"/>
    <dgm:cxn modelId="{BFF988ED-745D-490F-B106-F448BD0AB908}" type="presParOf" srcId="{D78D5639-C392-48EA-B424-2B5E0FD19EBD}" destId="{4B3B93F4-2123-4FEB-8B1B-F9AA5B26A5A8}" srcOrd="1" destOrd="0" presId="urn:microsoft.com/office/officeart/2005/8/layout/orgChart1"/>
    <dgm:cxn modelId="{61C8930E-83F9-45EE-A58B-98038AD1573C}" type="presParOf" srcId="{4B3B93F4-2123-4FEB-8B1B-F9AA5B26A5A8}" destId="{EC96C5CA-A462-4F60-B1C9-C57DAD5D8409}" srcOrd="0" destOrd="0" presId="urn:microsoft.com/office/officeart/2005/8/layout/orgChart1"/>
    <dgm:cxn modelId="{8368367F-C3CE-4786-BC5E-7C378AA99568}" type="presParOf" srcId="{4B3B93F4-2123-4FEB-8B1B-F9AA5B26A5A8}" destId="{4BFFFC81-7006-4988-89C2-1FDC12DA2A80}" srcOrd="1" destOrd="0" presId="urn:microsoft.com/office/officeart/2005/8/layout/orgChart1"/>
    <dgm:cxn modelId="{60705B26-7B48-4A54-9514-E9ADC409652B}" type="presParOf" srcId="{4BFFFC81-7006-4988-89C2-1FDC12DA2A80}" destId="{3443FC86-AB2F-4C50-A8C0-8BEC411CE7B2}" srcOrd="0" destOrd="0" presId="urn:microsoft.com/office/officeart/2005/8/layout/orgChart1"/>
    <dgm:cxn modelId="{5C58ABF1-F347-4BE6-AEF3-C3ADB14863A4}" type="presParOf" srcId="{3443FC86-AB2F-4C50-A8C0-8BEC411CE7B2}" destId="{8921D7B6-402B-4B73-9F1B-AAA374DCC48C}" srcOrd="0" destOrd="0" presId="urn:microsoft.com/office/officeart/2005/8/layout/orgChart1"/>
    <dgm:cxn modelId="{1722B0F8-67C6-4D20-B436-CDFF3ED0914F}" type="presParOf" srcId="{3443FC86-AB2F-4C50-A8C0-8BEC411CE7B2}" destId="{B51982D3-9C1A-430F-B038-F840A7A4C168}" srcOrd="1" destOrd="0" presId="urn:microsoft.com/office/officeart/2005/8/layout/orgChart1"/>
    <dgm:cxn modelId="{50154972-BEEE-4E62-8D41-338E9D9FC128}" type="presParOf" srcId="{4BFFFC81-7006-4988-89C2-1FDC12DA2A80}" destId="{EAB23DB8-322B-45F8-B23E-0708A24B0C7C}" srcOrd="1" destOrd="0" presId="urn:microsoft.com/office/officeart/2005/8/layout/orgChart1"/>
    <dgm:cxn modelId="{D25DCCBB-5B75-450C-A757-09250343F241}" type="presParOf" srcId="{4BFFFC81-7006-4988-89C2-1FDC12DA2A80}" destId="{5373EFF0-8C27-46ED-B1C6-EDEC461043F1}" srcOrd="2" destOrd="0" presId="urn:microsoft.com/office/officeart/2005/8/layout/orgChart1"/>
    <dgm:cxn modelId="{940EBD1E-9E99-4BD2-B6EC-AFE4CAA55DF5}" type="presParOf" srcId="{D78D5639-C392-48EA-B424-2B5E0FD19EBD}" destId="{D04DBB6B-5CA4-46AD-AC37-07FEC8675A24}" srcOrd="2" destOrd="0" presId="urn:microsoft.com/office/officeart/2005/8/layout/orgChart1"/>
    <dgm:cxn modelId="{258B2060-1A32-4820-98FA-ABEA5317535B}" type="presParOf" srcId="{CFE44488-7F66-41B0-861C-60FB33725884}" destId="{B2DF0D8D-986C-4414-8EE3-0DCFBDBCF961}" srcOrd="2" destOrd="0" presId="urn:microsoft.com/office/officeart/2005/8/layout/orgChart1"/>
    <dgm:cxn modelId="{44FD925C-6B41-4354-81AB-FDE763ED8B5A}" type="presParOf" srcId="{CFE44488-7F66-41B0-861C-60FB33725884}" destId="{5180C2CE-A469-467B-87FA-42E713C4FCF5}" srcOrd="3" destOrd="0" presId="urn:microsoft.com/office/officeart/2005/8/layout/orgChart1"/>
    <dgm:cxn modelId="{48CD61C4-B5A5-40AC-9836-F3ED98DEE8F0}" type="presParOf" srcId="{5180C2CE-A469-467B-87FA-42E713C4FCF5}" destId="{B293A64D-EFFE-4CD1-9692-EDD20F3EF529}" srcOrd="0" destOrd="0" presId="urn:microsoft.com/office/officeart/2005/8/layout/orgChart1"/>
    <dgm:cxn modelId="{B42EEE8D-8ACB-4565-A16B-7CA59312F277}" type="presParOf" srcId="{B293A64D-EFFE-4CD1-9692-EDD20F3EF529}" destId="{6C8C8A18-34F9-4E47-A701-A7FDABE014DC}" srcOrd="0" destOrd="0" presId="urn:microsoft.com/office/officeart/2005/8/layout/orgChart1"/>
    <dgm:cxn modelId="{702B044C-9099-46FD-A5F1-CB93DE085F86}" type="presParOf" srcId="{B293A64D-EFFE-4CD1-9692-EDD20F3EF529}" destId="{87194FF8-7630-434F-918A-9BDFA333424B}" srcOrd="1" destOrd="0" presId="urn:microsoft.com/office/officeart/2005/8/layout/orgChart1"/>
    <dgm:cxn modelId="{0CD99145-462C-4286-93DF-41F208B0C18B}" type="presParOf" srcId="{5180C2CE-A469-467B-87FA-42E713C4FCF5}" destId="{656963B3-F8BB-4B5B-A5FE-FA0DA1522C0B}" srcOrd="1" destOrd="0" presId="urn:microsoft.com/office/officeart/2005/8/layout/orgChart1"/>
    <dgm:cxn modelId="{7C078706-F823-479A-AC1D-1E23E43030BB}" type="presParOf" srcId="{656963B3-F8BB-4B5B-A5FE-FA0DA1522C0B}" destId="{4F26590E-79A3-4CC9-B475-8D67B2A49987}" srcOrd="0" destOrd="0" presId="urn:microsoft.com/office/officeart/2005/8/layout/orgChart1"/>
    <dgm:cxn modelId="{D66F8599-2AB4-45C5-86CB-50ECD7B95875}" type="presParOf" srcId="{656963B3-F8BB-4B5B-A5FE-FA0DA1522C0B}" destId="{1F96DAC9-996E-4538-A31A-CEA0F0C27833}" srcOrd="1" destOrd="0" presId="urn:microsoft.com/office/officeart/2005/8/layout/orgChart1"/>
    <dgm:cxn modelId="{DD54E581-6CE8-4540-991B-A866EEF65452}" type="presParOf" srcId="{1F96DAC9-996E-4538-A31A-CEA0F0C27833}" destId="{82F06311-20BB-4B45-8C03-9535C53025B9}" srcOrd="0" destOrd="0" presId="urn:microsoft.com/office/officeart/2005/8/layout/orgChart1"/>
    <dgm:cxn modelId="{84D69D9F-1CB9-4386-94D0-5E767608F3D3}" type="presParOf" srcId="{82F06311-20BB-4B45-8C03-9535C53025B9}" destId="{B70B9B2F-FFEC-4442-BAE3-7C68ED21D335}" srcOrd="0" destOrd="0" presId="urn:microsoft.com/office/officeart/2005/8/layout/orgChart1"/>
    <dgm:cxn modelId="{51A70C07-D88F-4517-A71C-31A144363FFC}" type="presParOf" srcId="{82F06311-20BB-4B45-8C03-9535C53025B9}" destId="{BEDDFA2A-6A94-44AF-9600-29806605BE88}" srcOrd="1" destOrd="0" presId="urn:microsoft.com/office/officeart/2005/8/layout/orgChart1"/>
    <dgm:cxn modelId="{F949CC8B-37A9-4858-9D79-4149A1879E91}" type="presParOf" srcId="{1F96DAC9-996E-4538-A31A-CEA0F0C27833}" destId="{71DFB440-D988-4CD6-9FEE-2F4BE521842B}" srcOrd="1" destOrd="0" presId="urn:microsoft.com/office/officeart/2005/8/layout/orgChart1"/>
    <dgm:cxn modelId="{EFE7D9A9-5B86-43B7-A363-B45DD594E01B}" type="presParOf" srcId="{1F96DAC9-996E-4538-A31A-CEA0F0C27833}" destId="{D64AB942-D7D5-4C4A-AD47-2D33E5C64BD0}" srcOrd="2" destOrd="0" presId="urn:microsoft.com/office/officeart/2005/8/layout/orgChart1"/>
    <dgm:cxn modelId="{FDA844A6-1A64-44D2-BC1F-F29F26109D1B}" type="presParOf" srcId="{5180C2CE-A469-467B-87FA-42E713C4FCF5}" destId="{C75DADA3-BDE3-4446-9074-3BB55F711902}" srcOrd="2" destOrd="0" presId="urn:microsoft.com/office/officeart/2005/8/layout/orgChart1"/>
    <dgm:cxn modelId="{8C45214E-9B00-4A35-A396-F71776CEE6EC}" type="presParOf" srcId="{7D1ABDED-B842-4AF4-ADD6-FED45F31596A}" destId="{51A9E3B8-36BA-42D1-BEFE-025CEB29357A}" srcOrd="2" destOrd="0" presId="urn:microsoft.com/office/officeart/2005/8/layout/orgChart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26590E-79A3-4CC9-B475-8D67B2A49987}">
      <dsp:nvSpPr>
        <dsp:cNvPr id="0" name=""/>
        <dsp:cNvSpPr/>
      </dsp:nvSpPr>
      <dsp:spPr>
        <a:xfrm>
          <a:off x="4523752" y="2925833"/>
          <a:ext cx="91440" cy="50744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7443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DF0D8D-986C-4414-8EE3-0DCFBDBCF961}">
      <dsp:nvSpPr>
        <dsp:cNvPr id="0" name=""/>
        <dsp:cNvSpPr/>
      </dsp:nvSpPr>
      <dsp:spPr>
        <a:xfrm>
          <a:off x="3107552" y="1210193"/>
          <a:ext cx="1461919" cy="5074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3721"/>
              </a:lnTo>
              <a:lnTo>
                <a:pt x="1461919" y="253721"/>
              </a:lnTo>
              <a:lnTo>
                <a:pt x="1461919" y="507443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96C5CA-A462-4F60-B1C9-C57DAD5D8409}">
      <dsp:nvSpPr>
        <dsp:cNvPr id="0" name=""/>
        <dsp:cNvSpPr/>
      </dsp:nvSpPr>
      <dsp:spPr>
        <a:xfrm>
          <a:off x="1599913" y="2925833"/>
          <a:ext cx="91440" cy="50744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7443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D88882-6EC9-4B7E-829D-CBA61108C3C6}">
      <dsp:nvSpPr>
        <dsp:cNvPr id="0" name=""/>
        <dsp:cNvSpPr/>
      </dsp:nvSpPr>
      <dsp:spPr>
        <a:xfrm>
          <a:off x="1645633" y="1210193"/>
          <a:ext cx="1461919" cy="507443"/>
        </a:xfrm>
        <a:custGeom>
          <a:avLst/>
          <a:gdLst/>
          <a:ahLst/>
          <a:cxnLst/>
          <a:rect l="0" t="0" r="0" b="0"/>
          <a:pathLst>
            <a:path>
              <a:moveTo>
                <a:pt x="1461919" y="0"/>
              </a:moveTo>
              <a:lnTo>
                <a:pt x="1461919" y="253721"/>
              </a:lnTo>
              <a:lnTo>
                <a:pt x="0" y="253721"/>
              </a:lnTo>
              <a:lnTo>
                <a:pt x="0" y="507443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0D133E-D51B-4036-8457-7A2E34FFE23C}">
      <dsp:nvSpPr>
        <dsp:cNvPr id="0" name=""/>
        <dsp:cNvSpPr/>
      </dsp:nvSpPr>
      <dsp:spPr>
        <a:xfrm>
          <a:off x="1899355" y="1995"/>
          <a:ext cx="2416395" cy="120819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kern="1200" cap="none" normalizeH="0" baseline="0" dirty="0" smtClean="0">
              <a:ln/>
              <a:effectLst/>
              <a:latin typeface="Arial Black" pitchFamily="34" charset="0"/>
            </a:rPr>
            <a:t>Вирусы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0" i="0" u="none" strike="noStrike" kern="1200" cap="none" normalizeH="0" baseline="0" dirty="0" smtClean="0">
              <a:ln/>
              <a:effectLst/>
              <a:latin typeface="Arial Black" pitchFamily="34" charset="0"/>
            </a:rPr>
            <a:t>(по составу)</a:t>
          </a:r>
        </a:p>
      </dsp:txBody>
      <dsp:txXfrm>
        <a:off x="1899355" y="1995"/>
        <a:ext cx="2416395" cy="1208197"/>
      </dsp:txXfrm>
    </dsp:sp>
    <dsp:sp modelId="{B5D04604-25A6-4CA0-A782-B13747FAA9A3}">
      <dsp:nvSpPr>
        <dsp:cNvPr id="0" name=""/>
        <dsp:cNvSpPr/>
      </dsp:nvSpPr>
      <dsp:spPr>
        <a:xfrm>
          <a:off x="437435" y="1717636"/>
          <a:ext cx="2416395" cy="120819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0" i="0" u="none" strike="noStrike" kern="1200" cap="none" normalizeH="0" baseline="0" smtClean="0">
              <a:ln/>
              <a:effectLst/>
              <a:latin typeface="Arial Black" pitchFamily="34" charset="0"/>
            </a:rPr>
            <a:t>ДНК –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0" i="0" u="none" strike="noStrike" kern="1200" cap="none" normalizeH="0" baseline="0" smtClean="0">
              <a:ln/>
              <a:effectLst/>
              <a:latin typeface="Arial Black" pitchFamily="34" charset="0"/>
            </a:rPr>
            <a:t>содержащие</a:t>
          </a:r>
          <a:endParaRPr kumimoji="0" lang="ru-RU" sz="1800" b="0" i="0" u="none" strike="noStrike" kern="1200" cap="none" normalizeH="0" baseline="0" dirty="0" smtClean="0">
            <a:ln/>
            <a:effectLst/>
            <a:latin typeface="Arial Black" pitchFamily="34" charset="0"/>
          </a:endParaRPr>
        </a:p>
      </dsp:txBody>
      <dsp:txXfrm>
        <a:off x="437435" y="1717636"/>
        <a:ext cx="2416395" cy="1208197"/>
      </dsp:txXfrm>
    </dsp:sp>
    <dsp:sp modelId="{8921D7B6-402B-4B73-9F1B-AAA374DCC48C}">
      <dsp:nvSpPr>
        <dsp:cNvPr id="0" name=""/>
        <dsp:cNvSpPr/>
      </dsp:nvSpPr>
      <dsp:spPr>
        <a:xfrm>
          <a:off x="437435" y="3433276"/>
          <a:ext cx="2416395" cy="120819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0" i="0" u="none" strike="noStrike" kern="1200" cap="none" normalizeH="0" baseline="0" smtClean="0">
              <a:ln/>
              <a:effectLst/>
              <a:latin typeface="Arial Black" pitchFamily="34" charset="0"/>
            </a:rPr>
            <a:t>Оспа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0" i="0" u="none" strike="noStrike" kern="1200" cap="none" normalizeH="0" baseline="0" smtClean="0">
              <a:ln/>
              <a:effectLst/>
              <a:latin typeface="Arial Black" pitchFamily="34" charset="0"/>
            </a:rPr>
            <a:t>герпес</a:t>
          </a:r>
          <a:endParaRPr kumimoji="0" lang="ru-RU" sz="1800" b="0" i="0" u="none" strike="noStrike" kern="1200" cap="none" normalizeH="0" baseline="0" dirty="0" smtClean="0">
            <a:ln/>
            <a:effectLst/>
            <a:latin typeface="Arial Black" pitchFamily="34" charset="0"/>
          </a:endParaRPr>
        </a:p>
      </dsp:txBody>
      <dsp:txXfrm>
        <a:off x="437435" y="3433276"/>
        <a:ext cx="2416395" cy="1208197"/>
      </dsp:txXfrm>
    </dsp:sp>
    <dsp:sp modelId="{6C8C8A18-34F9-4E47-A701-A7FDABE014DC}">
      <dsp:nvSpPr>
        <dsp:cNvPr id="0" name=""/>
        <dsp:cNvSpPr/>
      </dsp:nvSpPr>
      <dsp:spPr>
        <a:xfrm>
          <a:off x="3361274" y="1717636"/>
          <a:ext cx="2416395" cy="120819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0" i="0" u="none" strike="noStrike" kern="1200" cap="none" normalizeH="0" baseline="0" smtClean="0">
              <a:ln/>
              <a:effectLst/>
              <a:latin typeface="Arial Black" pitchFamily="34" charset="0"/>
            </a:rPr>
            <a:t>РНК –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0" i="0" u="none" strike="noStrike" kern="1200" cap="none" normalizeH="0" baseline="0" smtClean="0">
              <a:ln/>
              <a:effectLst/>
              <a:latin typeface="Arial Black" pitchFamily="34" charset="0"/>
            </a:rPr>
            <a:t> содержащие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0" i="0" u="none" strike="noStrike" kern="1200" cap="none" normalizeH="0" baseline="0" smtClean="0">
              <a:ln/>
              <a:effectLst/>
              <a:latin typeface="Arial Black" pitchFamily="34" charset="0"/>
            </a:rPr>
            <a:t>ретровирусы</a:t>
          </a:r>
          <a:endParaRPr kumimoji="0" lang="ru-RU" sz="1800" b="0" i="0" u="none" strike="noStrike" kern="1200" cap="none" normalizeH="0" baseline="0" dirty="0" smtClean="0">
            <a:ln/>
            <a:effectLst/>
            <a:latin typeface="Arial Black" pitchFamily="34" charset="0"/>
          </a:endParaRPr>
        </a:p>
      </dsp:txBody>
      <dsp:txXfrm>
        <a:off x="3361274" y="1717636"/>
        <a:ext cx="2416395" cy="1208197"/>
      </dsp:txXfrm>
    </dsp:sp>
    <dsp:sp modelId="{B70B9B2F-FFEC-4442-BAE3-7C68ED21D335}">
      <dsp:nvSpPr>
        <dsp:cNvPr id="0" name=""/>
        <dsp:cNvSpPr/>
      </dsp:nvSpPr>
      <dsp:spPr>
        <a:xfrm>
          <a:off x="3361274" y="3433276"/>
          <a:ext cx="2416395" cy="120819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0" i="0" u="none" strike="noStrike" kern="1200" cap="none" normalizeH="0" baseline="0" dirty="0" smtClean="0">
              <a:ln/>
              <a:effectLst/>
              <a:latin typeface="Arial Black" pitchFamily="34" charset="0"/>
            </a:rPr>
            <a:t>Грипп, краснуха, бешенство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0" i="0" u="none" strike="noStrike" kern="1200" cap="none" normalizeH="0" baseline="0" dirty="0" smtClean="0">
              <a:ln/>
              <a:effectLst/>
              <a:latin typeface="Arial Black" pitchFamily="34" charset="0"/>
            </a:rPr>
            <a:t>ВИЧ, </a:t>
          </a:r>
          <a:r>
            <a:rPr kumimoji="0" lang="ru-RU" sz="1800" b="0" i="0" u="none" strike="noStrike" kern="1200" cap="none" normalizeH="0" baseline="0" dirty="0" err="1" smtClean="0">
              <a:ln/>
              <a:effectLst/>
              <a:latin typeface="Arial Black" pitchFamily="34" charset="0"/>
            </a:rPr>
            <a:t>атипичная</a:t>
          </a:r>
          <a:r>
            <a:rPr kumimoji="0" lang="ru-RU" sz="1800" b="0" i="0" u="none" strike="noStrike" kern="1200" cap="none" normalizeH="0" baseline="0" dirty="0" smtClean="0">
              <a:ln/>
              <a:effectLst/>
              <a:latin typeface="Arial Black" pitchFamily="34" charset="0"/>
            </a:rPr>
            <a:t> пневмония</a:t>
          </a:r>
        </a:p>
      </dsp:txBody>
      <dsp:txXfrm>
        <a:off x="3361274" y="3433276"/>
        <a:ext cx="2416395" cy="12081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AD1F6F-9377-4699-8CE5-B28A6683F695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975791-F89C-4A56-9513-0FCDE62380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68947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75791-F89C-4A56-9513-0FCDE623807A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E234A3-0FBE-46EC-BF33-40E26487E58E}" type="datetimeFigureOut">
              <a:rPr lang="ru-RU" smtClean="0"/>
              <a:pPr>
                <a:defRPr/>
              </a:pPr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0FE208-F979-42E2-ABED-7C6D7F9EC57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86EB59F-7E43-4507-815D-0BF676A2B67D}" type="datetimeFigureOut">
              <a:rPr lang="ru-RU" smtClean="0"/>
              <a:pPr>
                <a:defRPr/>
              </a:pPr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AE5FCB-71B4-4BAF-83C3-ECDFCAD6BC9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99AF9A-67C8-46F2-B641-FCDAF8D6A236}" type="datetimeFigureOut">
              <a:rPr lang="ru-RU" smtClean="0"/>
              <a:pPr>
                <a:defRPr/>
              </a:pPr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3A8E-D4C2-4002-9CAD-073EC5291DF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78563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7856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78563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555C2B12-A014-4339-913E-2CEB049DBC5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30F585-E414-4366-9205-74ED5E8F620E}" type="datetimeFigureOut">
              <a:rPr lang="ru-RU" smtClean="0"/>
              <a:pPr>
                <a:defRPr/>
              </a:pPr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0805F6-8286-4201-8317-35AE04DEE2A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69C5241-7D54-40B7-90FD-692946D2D561}" type="datetimeFigureOut">
              <a:rPr lang="ru-RU" smtClean="0"/>
              <a:pPr>
                <a:defRPr/>
              </a:pPr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B004C2-F76C-46A4-90F7-3139845C0D4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99E85A-587F-459B-8E50-F13E4587BF9B}" type="datetimeFigureOut">
              <a:rPr lang="ru-RU" smtClean="0"/>
              <a:pPr>
                <a:defRPr/>
              </a:pPr>
              <a:t>09.04.2020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518E9B-095C-47C3-8649-B9D0878BAE7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8A4669-D502-4A15-B1C8-DF80884D7EA7}" type="datetimeFigureOut">
              <a:rPr lang="ru-RU" smtClean="0"/>
              <a:pPr>
                <a:defRPr/>
              </a:pPr>
              <a:t>09.04.2020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E885C5-B84F-4A7B-BE55-83919274E1E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060040-1659-4F95-86FE-5DB79EB71D02}" type="datetimeFigureOut">
              <a:rPr lang="ru-RU" smtClean="0"/>
              <a:pPr>
                <a:defRPr/>
              </a:pPr>
              <a:t>09.04.2020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092338-8491-4737-9294-014C123F64D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95B4FBF-F022-4A44-A1B3-2851EE465321}" type="datetimeFigureOut">
              <a:rPr lang="ru-RU" smtClean="0"/>
              <a:pPr>
                <a:defRPr/>
              </a:pPr>
              <a:t>09.04.2020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E7391D-9B1F-4085-A121-BD7B251EEEA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A32F6C2-22C9-4159-8280-1AE2B7603C18}" type="datetimeFigureOut">
              <a:rPr lang="ru-RU" smtClean="0"/>
              <a:pPr>
                <a:defRPr/>
              </a:pPr>
              <a:t>09.04.2020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6CF4D9-E353-405B-8846-C29696A325E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FDBFD03-2E4E-4DE8-996E-F51603AF9EA7}" type="datetimeFigureOut">
              <a:rPr lang="ru-RU" smtClean="0"/>
              <a:pPr>
                <a:defRPr/>
              </a:pPr>
              <a:t>09.04.2020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137285-9FD4-4835-8E12-00C27D8DFB3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email">
            <a:alphaModFix amt="47000"/>
            <a:lum/>
          </a:blip>
          <a:srcRect/>
          <a:stretch>
            <a:fillRect l="-12000" t="-6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2B898F-8E50-4D1F-9D75-2305F22A721D}" type="datetimeFigureOut">
              <a:rPr lang="ru-RU" smtClean="0"/>
              <a:pPr>
                <a:defRPr/>
              </a:pPr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1B93D82-4522-4AF9-A686-5BB1111D212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gif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gi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musopedia.ru/author/Freddie+Mercury.html" TargetMode="External"/><Relationship Id="rId7" Type="http://schemas.openxmlformats.org/officeDocument/2006/relationships/hyperlink" Target="http://ab-vet.ru/bolezni?page=4" TargetMode="External"/><Relationship Id="rId2" Type="http://schemas.openxmlformats.org/officeDocument/2006/relationships/hyperlink" Target="http://freddieforaday.odessastrings.com/ru/freddie-mercury-biography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1&#1083;&#1102;&#1073;&#1080;&#1084;&#1077;&#1094;.&#1088;&#1092;/blog/" TargetMode="External"/><Relationship Id="rId5" Type="http://schemas.openxmlformats.org/officeDocument/2006/relationships/hyperlink" Target="http://yuricg.narod.ru/rock/queen.html" TargetMode="External"/><Relationship Id="rId4" Type="http://schemas.openxmlformats.org/officeDocument/2006/relationships/hyperlink" Target="http://dnevniki.ykt.ru/%D0%9D%D0%B5%D1%84%D1%80%D0%98%D0%BC/464782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5852" y="928670"/>
            <a:ext cx="184731" cy="120032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endParaRPr lang="ru-RU" sz="7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051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071802" y="5000636"/>
            <a:ext cx="5486400" cy="1143000"/>
          </a:xfrm>
          <a:noFill/>
        </p:spPr>
        <p:txBody>
          <a:bodyPr/>
          <a:lstStyle/>
          <a:p>
            <a:pPr algn="r"/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Преподаватель </a:t>
            </a:r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биологии</a:t>
            </a:r>
            <a:endParaRPr lang="en-US" sz="2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r"/>
            <a:r>
              <a:rPr lang="ru-RU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Пузанова</a:t>
            </a:r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Л.Н.</a:t>
            </a:r>
            <a:endParaRPr lang="ru-RU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66800" y="609600"/>
            <a:ext cx="74675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СО "ТИПУ "Кулинар" 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43000" y="1752600"/>
            <a:ext cx="7010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/>
              </a:rPr>
              <a:t>Вирусы – </a:t>
            </a:r>
            <a:r>
              <a:rPr lang="ru-RU" sz="40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/>
              </a:rPr>
              <a:t>неклеточная</a:t>
            </a:r>
          </a:p>
          <a:p>
            <a:pPr algn="ctr"/>
            <a:r>
              <a:rPr lang="ru-RU" sz="40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/>
              </a:rPr>
              <a:t>форма жизни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img03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357686" y="1071546"/>
            <a:ext cx="4429124" cy="52149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500034" y="214290"/>
            <a:ext cx="8286776" cy="571500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smtClean="0">
                <a:latin typeface="Arial Black" pitchFamily="34" charset="0"/>
              </a:rPr>
              <a:t>Этапы жизненного цикла вируса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948690"/>
            <a:ext cx="392909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3525" indent="-263525">
              <a:buFont typeface="+mj-lt"/>
              <a:buAutoNum type="arabicPeriod"/>
            </a:pPr>
            <a:r>
              <a:rPr lang="ru-RU" dirty="0" smtClean="0">
                <a:solidFill>
                  <a:srgbClr val="800000"/>
                </a:solidFill>
                <a:latin typeface="Arial Black" pitchFamily="34" charset="0"/>
              </a:rPr>
              <a:t>Прикрепление вируса к клетке –хозяина.</a:t>
            </a:r>
          </a:p>
          <a:p>
            <a:pPr marL="263525" indent="-263525">
              <a:buFont typeface="+mj-lt"/>
              <a:buAutoNum type="arabicPeriod"/>
            </a:pPr>
            <a:endParaRPr lang="ru-RU" dirty="0" smtClean="0">
              <a:solidFill>
                <a:srgbClr val="800000"/>
              </a:solidFill>
              <a:latin typeface="Arial Black" pitchFamily="34" charset="0"/>
            </a:endParaRPr>
          </a:p>
          <a:p>
            <a:pPr marL="263525" indent="-263525">
              <a:buFont typeface="Wingdings" pitchFamily="2" charset="2"/>
              <a:buNone/>
            </a:pPr>
            <a:r>
              <a:rPr lang="ru-RU" dirty="0" smtClean="0">
                <a:solidFill>
                  <a:srgbClr val="800000"/>
                </a:solidFill>
                <a:latin typeface="Arial Black" pitchFamily="34" charset="0"/>
              </a:rPr>
              <a:t>2.Проникновение вируса в клетку – инфицирование.</a:t>
            </a:r>
          </a:p>
          <a:p>
            <a:pPr marL="263525" indent="-263525">
              <a:buFont typeface="Wingdings" pitchFamily="2" charset="2"/>
              <a:buNone/>
            </a:pPr>
            <a:endParaRPr lang="ru-RU" dirty="0" smtClean="0">
              <a:solidFill>
                <a:srgbClr val="800000"/>
              </a:solidFill>
              <a:latin typeface="Arial Black" pitchFamily="34" charset="0"/>
            </a:endParaRPr>
          </a:p>
          <a:p>
            <a:pPr marL="263525" indent="-263525"/>
            <a:r>
              <a:rPr lang="ru-RU" dirty="0" smtClean="0">
                <a:solidFill>
                  <a:srgbClr val="800000"/>
                </a:solidFill>
                <a:latin typeface="Arial Black" pitchFamily="34" charset="0"/>
              </a:rPr>
              <a:t>3. </a:t>
            </a:r>
            <a:r>
              <a:rPr lang="ru-RU" dirty="0" smtClean="0">
                <a:solidFill>
                  <a:srgbClr val="800000"/>
                </a:solidFill>
                <a:latin typeface="Arial Black" pitchFamily="34" charset="0"/>
                <a:cs typeface="Times New Roman" pitchFamily="18" charset="0"/>
              </a:rPr>
              <a:t>Настраивает метаболический аппарат хозяина на воспроизведение вириона. </a:t>
            </a:r>
          </a:p>
          <a:p>
            <a:pPr marL="263525" indent="-263525"/>
            <a:endParaRPr lang="ru-RU" dirty="0" smtClean="0">
              <a:solidFill>
                <a:srgbClr val="800000"/>
              </a:solidFill>
              <a:latin typeface="Arial Black" pitchFamily="34" charset="0"/>
            </a:endParaRPr>
          </a:p>
          <a:p>
            <a:pPr marL="263525" indent="-263525">
              <a:buFont typeface="Wingdings" pitchFamily="2" charset="2"/>
              <a:buNone/>
            </a:pPr>
            <a:r>
              <a:rPr lang="ru-RU" dirty="0" smtClean="0">
                <a:solidFill>
                  <a:srgbClr val="800000"/>
                </a:solidFill>
                <a:latin typeface="Arial Black" pitchFamily="34" charset="0"/>
              </a:rPr>
              <a:t>4. Синтез вирусных белков </a:t>
            </a:r>
            <a:r>
              <a:rPr lang="ru-RU" dirty="0">
                <a:solidFill>
                  <a:srgbClr val="800000"/>
                </a:solidFill>
                <a:latin typeface="Arial Black" pitchFamily="34" charset="0"/>
              </a:rPr>
              <a:t> </a:t>
            </a:r>
            <a:r>
              <a:rPr lang="ru-RU" dirty="0" smtClean="0">
                <a:solidFill>
                  <a:srgbClr val="800000"/>
                </a:solidFill>
                <a:latin typeface="Arial Black" pitchFamily="34" charset="0"/>
              </a:rPr>
              <a:t>и </a:t>
            </a:r>
            <a:r>
              <a:rPr lang="ru-RU" dirty="0" err="1" smtClean="0">
                <a:solidFill>
                  <a:srgbClr val="800000"/>
                </a:solidFill>
                <a:latin typeface="Arial Black" pitchFamily="34" charset="0"/>
              </a:rPr>
              <a:t>самосборка</a:t>
            </a:r>
            <a:r>
              <a:rPr lang="ru-RU" dirty="0" smtClean="0">
                <a:solidFill>
                  <a:srgbClr val="800000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rgbClr val="800000"/>
                </a:solidFill>
                <a:latin typeface="Arial Black" pitchFamily="34" charset="0"/>
              </a:rPr>
              <a:t>капсида</a:t>
            </a:r>
            <a:r>
              <a:rPr lang="ru-RU" dirty="0" smtClean="0">
                <a:solidFill>
                  <a:srgbClr val="800000"/>
                </a:solidFill>
                <a:latin typeface="Arial Black" pitchFamily="34" charset="0"/>
              </a:rPr>
              <a:t>.</a:t>
            </a:r>
          </a:p>
          <a:p>
            <a:pPr marL="263525" indent="-263525">
              <a:buFont typeface="Wingdings" pitchFamily="2" charset="2"/>
              <a:buNone/>
            </a:pPr>
            <a:endParaRPr lang="ru-RU" dirty="0" smtClean="0">
              <a:solidFill>
                <a:srgbClr val="800000"/>
              </a:solidFill>
              <a:latin typeface="Arial Black" pitchFamily="34" charset="0"/>
            </a:endParaRPr>
          </a:p>
          <a:p>
            <a:pPr marL="263525" indent="-263525">
              <a:buFont typeface="Wingdings" pitchFamily="2" charset="2"/>
              <a:buNone/>
            </a:pPr>
            <a:r>
              <a:rPr lang="ru-RU" dirty="0" smtClean="0">
                <a:solidFill>
                  <a:srgbClr val="800000"/>
                </a:solidFill>
                <a:latin typeface="Arial Black" pitchFamily="34" charset="0"/>
              </a:rPr>
              <a:t>5. Выход  множества вирусов из клетки.</a:t>
            </a:r>
          </a:p>
          <a:p>
            <a:pPr marL="263525" indent="-263525">
              <a:buFont typeface="Wingdings" pitchFamily="2" charset="2"/>
              <a:buNone/>
            </a:pPr>
            <a:endParaRPr lang="ru-RU" dirty="0" smtClean="0">
              <a:solidFill>
                <a:srgbClr val="800000"/>
              </a:solidFill>
              <a:latin typeface="Arial Black" pitchFamily="34" charset="0"/>
            </a:endParaRPr>
          </a:p>
          <a:p>
            <a:pPr marL="263525" indent="-263525">
              <a:buFont typeface="Wingdings" pitchFamily="2" charset="2"/>
              <a:buNone/>
            </a:pPr>
            <a:r>
              <a:rPr lang="ru-RU" dirty="0" smtClean="0">
                <a:solidFill>
                  <a:srgbClr val="800000"/>
                </a:solidFill>
                <a:latin typeface="Arial Black" pitchFamily="34" charset="0"/>
              </a:rPr>
              <a:t>6.</a:t>
            </a:r>
            <a:r>
              <a:rPr lang="ru-RU" dirty="0" smtClean="0">
                <a:solidFill>
                  <a:srgbClr val="800000"/>
                </a:solidFill>
                <a:latin typeface="Arial Black" pitchFamily="34" charset="0"/>
                <a:cs typeface="Times New Roman" pitchFamily="18" charset="0"/>
              </a:rPr>
              <a:t> При этом кл</a:t>
            </a:r>
            <a:r>
              <a:rPr lang="ru-RU" dirty="0" smtClean="0">
                <a:solidFill>
                  <a:srgbClr val="800000"/>
                </a:solidFill>
                <a:latin typeface="Arial Black" pitchFamily="34" charset="0"/>
              </a:rPr>
              <a:t>етка</a:t>
            </a:r>
            <a:r>
              <a:rPr lang="ru-RU" dirty="0" smtClean="0">
                <a:solidFill>
                  <a:srgbClr val="800000"/>
                </a:solidFill>
                <a:latin typeface="Arial Black" pitchFamily="34" charset="0"/>
                <a:cs typeface="Times New Roman" pitchFamily="18" charset="0"/>
              </a:rPr>
              <a:t> либо </a:t>
            </a:r>
            <a:r>
              <a:rPr lang="ru-RU" b="1" dirty="0" smtClean="0">
                <a:solidFill>
                  <a:srgbClr val="800000"/>
                </a:solidFill>
                <a:latin typeface="Arial Black" pitchFamily="34" charset="0"/>
              </a:rPr>
              <a:t>погибает</a:t>
            </a:r>
            <a:r>
              <a:rPr lang="ru-RU" dirty="0" smtClean="0">
                <a:solidFill>
                  <a:srgbClr val="800000"/>
                </a:solidFill>
                <a:latin typeface="Arial Black" pitchFamily="34" charset="0"/>
                <a:cs typeface="Times New Roman" pitchFamily="18" charset="0"/>
              </a:rPr>
              <a:t>, либо остается жива.</a:t>
            </a:r>
            <a:r>
              <a:rPr lang="ru-RU" dirty="0" smtClean="0">
                <a:solidFill>
                  <a:srgbClr val="800000"/>
                </a:solidFill>
                <a:latin typeface="Arial Black" pitchFamily="34" charset="0"/>
              </a:rPr>
              <a:t> </a:t>
            </a:r>
            <a:endParaRPr lang="ru-RU" dirty="0">
              <a:solidFill>
                <a:srgbClr val="8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500034" y="214290"/>
            <a:ext cx="8286776" cy="571500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smtClean="0">
                <a:latin typeface="Arial Black" pitchFamily="34" charset="0"/>
              </a:rPr>
              <a:t>Многообразие вирусов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034" y="857233"/>
            <a:ext cx="8286808" cy="193899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Болезни растений: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latin typeface="Times New Roman" pitchFamily="18" charset="0"/>
              </a:rPr>
              <a:t> Мозаичная болезнь табака, огурцов, томатов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latin typeface="Times New Roman" pitchFamily="18" charset="0"/>
              </a:rPr>
              <a:t>Карликовость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latin typeface="Times New Roman" pitchFamily="18" charset="0"/>
              </a:rPr>
              <a:t>Скручивание листьев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latin typeface="Times New Roman" pitchFamily="18" charset="0"/>
              </a:rPr>
              <a:t>Желтуха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</p:txBody>
      </p:sp>
      <p:pic>
        <p:nvPicPr>
          <p:cNvPr id="6" name="Picture 2" descr="C:\Documents and Settings\Диана\Рабочий стол\Открытый урок\Вирусы картинки\virus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286512" y="2786058"/>
            <a:ext cx="2519363" cy="352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7" name="Picture 3" descr="C:\Documents and Settings\Диана\Рабочий стол\Открытый урок\Вирусы картинки\02_01_0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34" y="2786058"/>
            <a:ext cx="2928958" cy="3492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500034" y="6215082"/>
            <a:ext cx="3071812" cy="4286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</a:rPr>
              <a:t>Скручивание листьев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072188" y="6215082"/>
            <a:ext cx="3071812" cy="4286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</a:rPr>
              <a:t>Вирус табачной мозаики</a:t>
            </a:r>
          </a:p>
        </p:txBody>
      </p:sp>
      <p:pic>
        <p:nvPicPr>
          <p:cNvPr id="60425" name="Picture 9" descr="C:\Users\Анна\Downloads\img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733800" y="3124200"/>
            <a:ext cx="2209800" cy="35195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500034" y="214290"/>
            <a:ext cx="8286776" cy="571500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smtClean="0">
                <a:latin typeface="Arial Black" pitchFamily="34" charset="0"/>
              </a:rPr>
              <a:t>Многообразие вирусов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838200"/>
            <a:ext cx="8286808" cy="230832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Болезни животных: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latin typeface="Times New Roman" pitchFamily="18" charset="0"/>
              </a:rPr>
              <a:t> Ящур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latin typeface="Times New Roman" pitchFamily="18" charset="0"/>
              </a:rPr>
              <a:t>Инфекционная анемия лошадей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latin typeface="Times New Roman" pitchFamily="18" charset="0"/>
              </a:rPr>
              <a:t>Чума свиней, птиц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latin typeface="Times New Roman" pitchFamily="18" charset="0"/>
              </a:rPr>
              <a:t>Грипп свиней, птиц</a:t>
            </a:r>
          </a:p>
          <a:p>
            <a:pPr>
              <a:buFont typeface="Wingdings" pitchFamily="2" charset="2"/>
              <a:buChar char="Ø"/>
            </a:pP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</p:txBody>
      </p:sp>
      <p:grpSp>
        <p:nvGrpSpPr>
          <p:cNvPr id="3" name="Группа 14"/>
          <p:cNvGrpSpPr>
            <a:grpSpLocks/>
          </p:cNvGrpSpPr>
          <p:nvPr/>
        </p:nvGrpSpPr>
        <p:grpSpPr bwMode="auto">
          <a:xfrm>
            <a:off x="3733800" y="4343400"/>
            <a:ext cx="4038601" cy="2514600"/>
            <a:chOff x="5072066" y="2188593"/>
            <a:chExt cx="3727800" cy="2169101"/>
          </a:xfrm>
        </p:grpSpPr>
        <p:pic>
          <p:nvPicPr>
            <p:cNvPr id="4" name="Picture 2" descr="C:\Documents and Settings\Диана\Рабочий стол\Открытый урок\Вирусы картинки\ящур.jp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5688826" y="2188593"/>
              <a:ext cx="3111040" cy="18871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39700" dir="2700000" algn="tl" rotWithShape="0">
                <a:srgbClr val="333333">
                  <a:alpha val="64999"/>
                </a:srgbClr>
              </a:outerShdw>
            </a:effectLst>
          </p:spPr>
        </p:pic>
        <p:sp>
          <p:nvSpPr>
            <p:cNvPr id="5" name="Rectangle 8"/>
            <p:cNvSpPr>
              <a:spLocks noChangeArrowheads="1"/>
            </p:cNvSpPr>
            <p:nvPr/>
          </p:nvSpPr>
          <p:spPr bwMode="auto">
            <a:xfrm>
              <a:off x="5072066" y="3929066"/>
              <a:ext cx="3071835" cy="42862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2000" b="1" dirty="0">
                  <a:solidFill>
                    <a:srgbClr val="000000"/>
                  </a:solidFill>
                  <a:latin typeface="Times New Roman" pitchFamily="18" charset="0"/>
                </a:rPr>
                <a:t>Ящур коров</a:t>
              </a: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152400" y="3505201"/>
            <a:ext cx="3124200" cy="3218610"/>
            <a:chOff x="-1168145" y="357166"/>
            <a:chExt cx="4650764" cy="6262454"/>
          </a:xfrm>
        </p:grpSpPr>
        <p:pic>
          <p:nvPicPr>
            <p:cNvPr id="59394" name="Picture 2" descr="http://www.xn--1-btbmlni5exc.xn--p1ai/_bl/0/03220054.jp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-714412" y="357166"/>
              <a:ext cx="3643338" cy="4857784"/>
            </a:xfrm>
            <a:prstGeom prst="rect">
              <a:avLst/>
            </a:prstGeom>
            <a:noFill/>
          </p:spPr>
        </p:pic>
        <p:sp>
          <p:nvSpPr>
            <p:cNvPr id="8" name="Прямоугольник 7"/>
            <p:cNvSpPr/>
            <p:nvPr/>
          </p:nvSpPr>
          <p:spPr>
            <a:xfrm>
              <a:off x="-1168145" y="4643443"/>
              <a:ext cx="4650764" cy="1976177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r>
                <a:rPr lang="ru-RU" sz="20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Вирусная болезнь плотоядных</a:t>
              </a:r>
              <a:r>
                <a:rPr lang="ru-RU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 животных </a:t>
              </a:r>
              <a:endPara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ru-RU" sz="20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ru-RU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болезнь </a:t>
              </a:r>
              <a:r>
                <a:rPr lang="ru-RU" sz="2000" b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Карре</a:t>
              </a:r>
              <a:r>
                <a:rPr lang="ru-RU" sz="20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  <a:endPara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5715000" y="1066800"/>
            <a:ext cx="2767166" cy="2514599"/>
            <a:chOff x="1785918" y="1497978"/>
            <a:chExt cx="5662766" cy="4678703"/>
          </a:xfrm>
        </p:grpSpPr>
        <p:pic>
          <p:nvPicPr>
            <p:cNvPr id="59396" name="Picture 4" descr="http://ab-vet.ru/media/img/chuma.jpg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1785918" y="1497978"/>
              <a:ext cx="5662766" cy="4111584"/>
            </a:xfrm>
            <a:prstGeom prst="rect">
              <a:avLst/>
            </a:prstGeom>
            <a:noFill/>
          </p:spPr>
        </p:pic>
        <p:sp>
          <p:nvSpPr>
            <p:cNvPr id="11" name="TextBox 10"/>
            <p:cNvSpPr txBox="1"/>
            <p:nvPr/>
          </p:nvSpPr>
          <p:spPr>
            <a:xfrm>
              <a:off x="1785918" y="5715016"/>
              <a:ext cx="5643602" cy="461665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Чума  плотоядных животных</a:t>
              </a:r>
              <a:endPara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1"/>
          <p:cNvGrpSpPr>
            <a:grpSpLocks/>
          </p:cNvGrpSpPr>
          <p:nvPr/>
        </p:nvGrpSpPr>
        <p:grpSpPr bwMode="auto">
          <a:xfrm>
            <a:off x="2438400" y="762000"/>
            <a:ext cx="6400801" cy="4056880"/>
            <a:chOff x="5214942" y="1071546"/>
            <a:chExt cx="4089419" cy="2928958"/>
          </a:xfrm>
        </p:grpSpPr>
        <p:pic>
          <p:nvPicPr>
            <p:cNvPr id="9" name="Picture 7" descr="pict16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7746487" y="1071546"/>
              <a:ext cx="1557874" cy="1705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39700" dir="2700000" algn="tl" rotWithShape="0">
                <a:srgbClr val="333333">
                  <a:alpha val="64999"/>
                </a:srgbClr>
              </a:outerShdw>
            </a:effectLst>
          </p:spPr>
        </p:pic>
        <p:sp>
          <p:nvSpPr>
            <p:cNvPr id="23561" name="Rectangle 8"/>
            <p:cNvSpPr>
              <a:spLocks noChangeArrowheads="1"/>
            </p:cNvSpPr>
            <p:nvPr/>
          </p:nvSpPr>
          <p:spPr bwMode="auto">
            <a:xfrm>
              <a:off x="5214942" y="3571876"/>
              <a:ext cx="3071835" cy="42862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2000" b="1">
                  <a:solidFill>
                    <a:srgbClr val="000000"/>
                  </a:solidFill>
                  <a:latin typeface="Times New Roman" pitchFamily="18" charset="0"/>
                </a:rPr>
                <a:t>Ребенок, больной оспой</a:t>
              </a:r>
            </a:p>
          </p:txBody>
        </p:sp>
      </p:grpSp>
      <p:grpSp>
        <p:nvGrpSpPr>
          <p:cNvPr id="2" name="Группа 13"/>
          <p:cNvGrpSpPr>
            <a:grpSpLocks/>
          </p:cNvGrpSpPr>
          <p:nvPr/>
        </p:nvGrpSpPr>
        <p:grpSpPr bwMode="auto">
          <a:xfrm>
            <a:off x="6516386" y="1676400"/>
            <a:ext cx="2627614" cy="4773391"/>
            <a:chOff x="2428860" y="2959783"/>
            <a:chExt cx="3169625" cy="3450579"/>
          </a:xfrm>
        </p:grpSpPr>
        <p:pic>
          <p:nvPicPr>
            <p:cNvPr id="1026" name="Picture 2" descr="C:\Documents and Settings\Диана\Рабочий стол\Открытый урок\Вирусы картинки\herpes_simplex_cutaneous_12.jp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3017205" y="2959783"/>
              <a:ext cx="2581280" cy="2900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39700" dir="2700000" algn="tl" rotWithShape="0">
                <a:srgbClr val="333333">
                  <a:alpha val="64999"/>
                </a:srgbClr>
              </a:outerShdw>
            </a:effectLst>
          </p:spPr>
        </p:pic>
        <p:sp>
          <p:nvSpPr>
            <p:cNvPr id="23563" name="Rectangle 8"/>
            <p:cNvSpPr>
              <a:spLocks noChangeArrowheads="1"/>
            </p:cNvSpPr>
            <p:nvPr/>
          </p:nvSpPr>
          <p:spPr bwMode="auto">
            <a:xfrm>
              <a:off x="2428860" y="5857892"/>
              <a:ext cx="3135341" cy="55247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2000" b="1" dirty="0">
                  <a:solidFill>
                    <a:srgbClr val="000000"/>
                  </a:solidFill>
                  <a:latin typeface="Times New Roman" pitchFamily="18" charset="0"/>
                </a:rPr>
                <a:t>Человек, больной герпесом</a:t>
              </a:r>
            </a:p>
          </p:txBody>
        </p:sp>
      </p:grp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143000" y="1357313"/>
            <a:ext cx="692943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200" b="1" dirty="0">
                <a:latin typeface="Times New Roman" pitchFamily="18" charset="0"/>
              </a:rPr>
              <a:t>корь </a:t>
            </a:r>
          </a:p>
        </p:txBody>
      </p:sp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500034" y="214290"/>
            <a:ext cx="8286776" cy="571500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smtClean="0">
                <a:latin typeface="Arial Black" pitchFamily="34" charset="0"/>
              </a:rPr>
              <a:t>Многообразие вирусов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0034" y="857233"/>
            <a:ext cx="3714776" cy="563231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Болезни человека: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latin typeface="Times New Roman" pitchFamily="18" charset="0"/>
              </a:rPr>
              <a:t> свинка 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latin typeface="Times New Roman" pitchFamily="18" charset="0"/>
              </a:rPr>
              <a:t>грипп 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latin typeface="Times New Roman" pitchFamily="18" charset="0"/>
              </a:rPr>
              <a:t>оспа 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latin typeface="Times New Roman" pitchFamily="18" charset="0"/>
              </a:rPr>
              <a:t>некоторые онкологические </a:t>
            </a:r>
          </a:p>
          <a:p>
            <a:r>
              <a:rPr lang="ru-RU" sz="2400" b="1" dirty="0" smtClean="0">
                <a:latin typeface="Times New Roman" pitchFamily="18" charset="0"/>
              </a:rPr>
              <a:t> (опухолевые) болезни 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latin typeface="Times New Roman" pitchFamily="18" charset="0"/>
              </a:rPr>
              <a:t>желтая лихорадка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latin typeface="Times New Roman" pitchFamily="18" charset="0"/>
              </a:rPr>
              <a:t>бешенство 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latin typeface="Times New Roman" pitchFamily="18" charset="0"/>
              </a:rPr>
              <a:t>полиомиелит 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latin typeface="Times New Roman" pitchFamily="18" charset="0"/>
              </a:rPr>
              <a:t>энцефалит 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latin typeface="Times New Roman" pitchFamily="18" charset="0"/>
              </a:rPr>
              <a:t>СПИД 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latin typeface="Times New Roman" pitchFamily="18" charset="0"/>
              </a:rPr>
              <a:t>бородавки 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latin typeface="Times New Roman" pitchFamily="18" charset="0"/>
              </a:rPr>
              <a:t>герпес</a:t>
            </a:r>
            <a:endParaRPr lang="ru-RU" sz="2400" dirty="0" smtClean="0">
              <a:latin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3704885" y="1219200"/>
            <a:ext cx="2924515" cy="4644810"/>
            <a:chOff x="1214414" y="2071721"/>
            <a:chExt cx="3418573" cy="3129103"/>
          </a:xfrm>
        </p:grpSpPr>
        <p:pic>
          <p:nvPicPr>
            <p:cNvPr id="14" name="Picture 5" descr="01010301"/>
            <p:cNvPicPr>
              <a:picLocks noGrp="1" noChangeAspect="1" noChangeArrowheads="1"/>
            </p:cNvPicPr>
            <p:nvPr>
              <p:ph idx="1"/>
            </p:nvPr>
          </p:nvPicPr>
          <p:blipFill>
            <a:blip r:embed="rId4" cstate="email"/>
            <a:srcRect/>
            <a:stretch>
              <a:fillRect/>
            </a:stretch>
          </p:blipFill>
          <p:spPr>
            <a:xfrm>
              <a:off x="1214414" y="2071721"/>
              <a:ext cx="2344259" cy="2585975"/>
            </a:xfrm>
            <a:noFill/>
            <a:ln/>
          </p:spPr>
        </p:pic>
        <p:sp>
          <p:nvSpPr>
            <p:cNvPr id="15" name="TextBox 14"/>
            <p:cNvSpPr txBox="1"/>
            <p:nvPr/>
          </p:nvSpPr>
          <p:spPr>
            <a:xfrm>
              <a:off x="2928926" y="4143380"/>
              <a:ext cx="1704061" cy="1057444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ru-RU" sz="2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Вирус гриппа увеличен в 300 раз</a:t>
              </a:r>
              <a:endPara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3548484" y="1676400"/>
            <a:ext cx="4066778" cy="5130465"/>
            <a:chOff x="3786182" y="1241643"/>
            <a:chExt cx="10314223" cy="4782866"/>
          </a:xfrm>
        </p:grpSpPr>
        <p:pic>
          <p:nvPicPr>
            <p:cNvPr id="74754" name="Picture 2" descr="Новость на Newsland: Вирус папилломы человека: как лечить?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7155077" y="1241643"/>
              <a:ext cx="6945328" cy="2557344"/>
            </a:xfrm>
            <a:prstGeom prst="rect">
              <a:avLst/>
            </a:prstGeom>
            <a:noFill/>
          </p:spPr>
        </p:pic>
        <p:sp>
          <p:nvSpPr>
            <p:cNvPr id="18" name="TextBox 17"/>
            <p:cNvSpPr txBox="1"/>
            <p:nvPr/>
          </p:nvSpPr>
          <p:spPr>
            <a:xfrm>
              <a:off x="3786182" y="5077659"/>
              <a:ext cx="4914971" cy="946850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ru-RU" sz="20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Black" pitchFamily="34" charset="0"/>
                </a:rPr>
                <a:t>Вирус папилломы человека</a:t>
              </a:r>
              <a:endPara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900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smtClean="0">
                <a:latin typeface="Arial Black" pitchFamily="34" charset="0"/>
              </a:rPr>
              <a:t>Многообразие вирусов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857232"/>
            <a:ext cx="8215370" cy="156966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solidFill>
                  <a:srgbClr val="C00000"/>
                </a:solidFill>
                <a:latin typeface="Arial Black" pitchFamily="34" charset="0"/>
              </a:rPr>
              <a:t>СПИД 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Black" pitchFamily="34" charset="0"/>
              </a:rPr>
              <a:t>– болезнь 21 века! Возбудителем которой является </a:t>
            </a:r>
            <a:r>
              <a:rPr lang="ru-RU" sz="3200" b="1" dirty="0" smtClean="0">
                <a:ln w="11430"/>
                <a:solidFill>
                  <a:srgbClr val="C00000"/>
                </a:solidFill>
                <a:latin typeface="Arial Black" pitchFamily="34" charset="0"/>
              </a:rPr>
              <a:t>ВИЧ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Black" pitchFamily="34" charset="0"/>
              </a:rPr>
              <a:t>!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00430" y="5286388"/>
            <a:ext cx="3340317" cy="92333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В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ирусные частицы атакуют здоровые лимфоциты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Arial Black" pitchFamily="34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2971800" y="2590800"/>
            <a:ext cx="2590800" cy="2311063"/>
            <a:chOff x="1857356" y="0"/>
            <a:chExt cx="8795547" cy="10034911"/>
          </a:xfrm>
        </p:grpSpPr>
        <p:pic>
          <p:nvPicPr>
            <p:cNvPr id="14" name="Picture 10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>
            <a:xfrm>
              <a:off x="1857356" y="0"/>
              <a:ext cx="6215106" cy="5754587"/>
            </a:xfrm>
            <a:prstGeom prst="rect">
              <a:avLst/>
            </a:prstGeom>
            <a:noFill/>
            <a:ln/>
          </p:spPr>
        </p:pic>
        <p:sp>
          <p:nvSpPr>
            <p:cNvPr id="13" name="Text Box 14"/>
            <p:cNvSpPr txBox="1">
              <a:spLocks noChangeArrowheads="1"/>
            </p:cNvSpPr>
            <p:nvPr/>
          </p:nvSpPr>
          <p:spPr bwMode="auto">
            <a:xfrm>
              <a:off x="2633434" y="5624781"/>
              <a:ext cx="8019469" cy="4410130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ru-RU" sz="2000" b="1" dirty="0">
                  <a:solidFill>
                    <a:schemeClr val="bg1">
                      <a:lumMod val="10000"/>
                    </a:schemeClr>
                  </a:solidFill>
                  <a:latin typeface="Arial" pitchFamily="34" charset="0"/>
                </a:rPr>
                <a:t>Строение вируса </a:t>
              </a:r>
              <a:r>
                <a:rPr lang="ru-RU" sz="2000" b="1" dirty="0" err="1" smtClean="0">
                  <a:solidFill>
                    <a:schemeClr val="bg1">
                      <a:lumMod val="10000"/>
                    </a:schemeClr>
                  </a:solidFill>
                  <a:latin typeface="Arial" pitchFamily="34" charset="0"/>
                </a:rPr>
                <a:t>иммунодфицита</a:t>
              </a:r>
              <a:r>
                <a:rPr lang="ru-RU" sz="2000" b="1" dirty="0" smtClean="0">
                  <a:solidFill>
                    <a:schemeClr val="bg1">
                      <a:lumMod val="10000"/>
                    </a:schemeClr>
                  </a:solidFill>
                  <a:latin typeface="Arial" pitchFamily="34" charset="0"/>
                </a:rPr>
                <a:t> </a:t>
              </a:r>
              <a:r>
                <a:rPr lang="ru-RU" sz="2000" b="1" dirty="0">
                  <a:solidFill>
                    <a:schemeClr val="bg1">
                      <a:lumMod val="10000"/>
                    </a:schemeClr>
                  </a:solidFill>
                  <a:latin typeface="Arial" pitchFamily="34" charset="0"/>
                </a:rPr>
                <a:t>человека</a:t>
              </a:r>
              <a:r>
                <a:rPr lang="ru-RU" b="1" dirty="0">
                  <a:solidFill>
                    <a:schemeClr val="bg1">
                      <a:lumMod val="10000"/>
                    </a:schemeClr>
                  </a:solidFill>
                  <a:latin typeface="Arial" pitchFamily="34" charset="0"/>
                </a:rPr>
                <a:t>.</a:t>
              </a: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228600" y="2667000"/>
            <a:ext cx="8582052" cy="3713156"/>
            <a:chOff x="300070" y="2667000"/>
            <a:chExt cx="8582052" cy="3713156"/>
          </a:xfrm>
        </p:grpSpPr>
        <p:sp>
          <p:nvSpPr>
            <p:cNvPr id="7" name="AutoShape 6"/>
            <p:cNvSpPr txBox="1">
              <a:spLocks noChangeArrowheads="1"/>
            </p:cNvSpPr>
            <p:nvPr/>
          </p:nvSpPr>
          <p:spPr>
            <a:xfrm>
              <a:off x="300070" y="3048000"/>
              <a:ext cx="3200400" cy="3332156"/>
            </a:xfrm>
            <a:prstGeom prst="rightArrowCallout">
              <a:avLst>
                <a:gd name="adj1" fmla="val 18128"/>
                <a:gd name="adj2" fmla="val 25344"/>
                <a:gd name="adj3" fmla="val 24705"/>
                <a:gd name="adj4" fmla="val 66667"/>
              </a:avLst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lIns="91440" tIns="45720" rIns="91440" bIns="45720" rtlCol="0">
              <a:normAutofit fontScale="70000" lnSpcReduction="20000"/>
            </a:bodyPr>
            <a:lstStyle/>
            <a:p>
              <a:pPr marL="342900" marR="0" lvl="0" indent="-34290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itchFamily="34" charset="0"/>
                <a:cs typeface="+mn-cs"/>
              </a:endParaRPr>
            </a:p>
            <a:p>
              <a:pPr marL="342900" marR="0" lvl="0" indent="-34290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 Black" pitchFamily="34" charset="0"/>
                  <a:cs typeface="+mn-cs"/>
                </a:rPr>
                <a:t>ВИЧ </a:t>
              </a:r>
            </a:p>
            <a:p>
              <a:pPr marL="342900" marR="0" lvl="0" indent="-34290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 Black" pitchFamily="34" charset="0"/>
                  <a:cs typeface="+mn-cs"/>
                </a:rPr>
                <a:t>(вирус иммунодефицита человека)</a:t>
              </a:r>
            </a:p>
            <a:p>
              <a:pPr marL="342900" marR="0" lvl="0" indent="-34290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cs typeface="+mn-cs"/>
              </a:endParaRPr>
            </a:p>
            <a:p>
              <a:pPr marR="0" lvl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 Black" pitchFamily="34" charset="0"/>
                  <a:cs typeface="+mn-cs"/>
                </a:rPr>
                <a:t>Вирус который атакует иммунную систему человека и делает организм уязвимым для вирусов и бактерий</a:t>
              </a:r>
            </a:p>
          </p:txBody>
        </p:sp>
        <p:sp>
          <p:nvSpPr>
            <p:cNvPr id="8" name="AutoShape 5"/>
            <p:cNvSpPr>
              <a:spLocks noChangeArrowheads="1"/>
            </p:cNvSpPr>
            <p:nvPr/>
          </p:nvSpPr>
          <p:spPr bwMode="auto">
            <a:xfrm>
              <a:off x="5481670" y="2667000"/>
              <a:ext cx="3400452" cy="18288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ru-RU" dirty="0">
                  <a:solidFill>
                    <a:schemeClr val="bg1"/>
                  </a:solidFill>
                  <a:latin typeface="Arial Black" pitchFamily="34" charset="0"/>
                </a:rPr>
                <a:t>СПИД</a:t>
              </a:r>
              <a:r>
                <a:rPr lang="ru-RU" dirty="0">
                  <a:latin typeface="Arial Black" pitchFamily="34" charset="0"/>
                </a:rPr>
                <a:t> </a:t>
              </a:r>
            </a:p>
            <a:p>
              <a:pPr algn="ctr">
                <a:defRPr/>
              </a:pPr>
              <a:r>
                <a:rPr lang="ru-RU" dirty="0">
                  <a:latin typeface="Arial Black" pitchFamily="34" charset="0"/>
                </a:rPr>
                <a:t>(Синдром</a:t>
              </a:r>
            </a:p>
            <a:p>
              <a:pPr algn="ctr">
                <a:defRPr/>
              </a:pPr>
              <a:r>
                <a:rPr lang="ru-RU" dirty="0">
                  <a:latin typeface="Arial Black" pitchFamily="34" charset="0"/>
                </a:rPr>
                <a:t>Приобретенного </a:t>
              </a:r>
            </a:p>
            <a:p>
              <a:pPr>
                <a:defRPr/>
              </a:pPr>
              <a:r>
                <a:rPr lang="ru-RU" dirty="0">
                  <a:latin typeface="Arial Black" pitchFamily="34" charset="0"/>
                </a:rPr>
                <a:t>Иммунодефицита)</a:t>
              </a:r>
            </a:p>
            <a:p>
              <a:pPr>
                <a:defRPr/>
              </a:pPr>
              <a:endParaRPr lang="ru-RU" dirty="0">
                <a:latin typeface="Arial Black" pitchFamily="34" charset="0"/>
              </a:endParaRPr>
            </a:p>
            <a:p>
              <a:pPr algn="ctr">
                <a:defRPr/>
              </a:pPr>
              <a:r>
                <a:rPr lang="ru-RU" dirty="0">
                  <a:solidFill>
                    <a:srgbClr val="000000"/>
                  </a:solidFill>
                  <a:latin typeface="Arial Black" pitchFamily="34" charset="0"/>
                </a:rPr>
                <a:t>Состояние, когда</a:t>
              </a:r>
            </a:p>
            <a:p>
              <a:pPr algn="ctr">
                <a:defRPr/>
              </a:pPr>
              <a:r>
                <a:rPr lang="ru-RU" dirty="0">
                  <a:solidFill>
                    <a:srgbClr val="000000"/>
                  </a:solidFill>
                  <a:latin typeface="Arial Black" pitchFamily="34" charset="0"/>
                </a:rPr>
                <a:t>Иммунная система </a:t>
              </a:r>
              <a:endParaRPr lang="ru-RU" dirty="0" smtClean="0">
                <a:solidFill>
                  <a:srgbClr val="000000"/>
                </a:solidFill>
                <a:latin typeface="Arial Black" pitchFamily="34" charset="0"/>
              </a:endParaRPr>
            </a:p>
            <a:p>
              <a:pPr algn="ctr">
                <a:defRPr/>
              </a:pPr>
              <a:r>
                <a:rPr lang="ru-RU" dirty="0" smtClean="0">
                  <a:solidFill>
                    <a:srgbClr val="000000"/>
                  </a:solidFill>
                  <a:latin typeface="Arial Black" pitchFamily="34" charset="0"/>
                </a:rPr>
                <a:t>человека </a:t>
              </a:r>
            </a:p>
            <a:p>
              <a:pPr algn="ctr">
                <a:defRPr/>
              </a:pPr>
              <a:r>
                <a:rPr lang="ru-RU" dirty="0" smtClean="0">
                  <a:solidFill>
                    <a:srgbClr val="000000"/>
                  </a:solidFill>
                  <a:latin typeface="Arial Black" pitchFamily="34" charset="0"/>
                </a:rPr>
                <a:t>ослаблена </a:t>
              </a:r>
              <a:r>
                <a:rPr lang="ru-RU" dirty="0">
                  <a:solidFill>
                    <a:srgbClr val="000000"/>
                  </a:solidFill>
                  <a:latin typeface="Arial Black" pitchFamily="34" charset="0"/>
                </a:rPr>
                <a:t>и не может </a:t>
              </a:r>
              <a:endParaRPr lang="ru-RU" dirty="0" smtClean="0">
                <a:solidFill>
                  <a:srgbClr val="000000"/>
                </a:solidFill>
                <a:latin typeface="Arial Black" pitchFamily="34" charset="0"/>
              </a:endParaRPr>
            </a:p>
            <a:p>
              <a:pPr algn="ctr">
                <a:defRPr/>
              </a:pPr>
              <a:r>
                <a:rPr lang="ru-RU" dirty="0" smtClean="0">
                  <a:solidFill>
                    <a:srgbClr val="000000"/>
                  </a:solidFill>
                  <a:latin typeface="Arial Black" pitchFamily="34" charset="0"/>
                </a:rPr>
                <a:t>сопротивляться </a:t>
              </a:r>
            </a:p>
            <a:p>
              <a:pPr algn="ctr">
                <a:defRPr/>
              </a:pPr>
              <a:r>
                <a:rPr lang="ru-RU" dirty="0" smtClean="0">
                  <a:solidFill>
                    <a:srgbClr val="000000"/>
                  </a:solidFill>
                  <a:latin typeface="Arial Black" pitchFamily="34" charset="0"/>
                </a:rPr>
                <a:t>различным </a:t>
              </a:r>
              <a:r>
                <a:rPr lang="ru-RU" dirty="0">
                  <a:solidFill>
                    <a:srgbClr val="000000"/>
                  </a:solidFill>
                  <a:latin typeface="Arial Black" pitchFamily="34" charset="0"/>
                </a:rPr>
                <a:t>болезням</a:t>
              </a:r>
            </a:p>
            <a:p>
              <a:pPr algn="ctr"/>
              <a:endParaRPr lang="ru-RU" dirty="0">
                <a:latin typeface="Arial Black" pitchFamily="34" charset="0"/>
              </a:endParaRPr>
            </a:p>
          </p:txBody>
        </p:sp>
      </p:grpSp>
      <p:pic>
        <p:nvPicPr>
          <p:cNvPr id="6" name="Picture 4" descr="L43_p07_p0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86600" y="5257800"/>
            <a:ext cx="1662138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204" cy="654032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smtClean="0">
                <a:latin typeface="Arial Black" pitchFamily="34" charset="0"/>
              </a:rPr>
              <a:t>Способы передачи вирусов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1142984"/>
            <a:ext cx="2357454" cy="2286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chemeClr val="tx1"/>
                </a:solidFill>
                <a:latin typeface="Arial Black" pitchFamily="34" charset="0"/>
              </a:rPr>
              <a:t>Капельная инфекция</a:t>
            </a:r>
            <a:r>
              <a:rPr lang="ru-RU" sz="2800" b="1" dirty="0" smtClean="0">
                <a:solidFill>
                  <a:schemeClr val="tx1"/>
                </a:solidFill>
                <a:latin typeface="Arial Black" pitchFamily="34" charset="0"/>
              </a:rPr>
              <a:t> </a:t>
            </a:r>
            <a:endParaRPr lang="ru-RU" sz="28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28926" y="2428868"/>
            <a:ext cx="2643206" cy="2286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chemeClr val="tx1"/>
                </a:solidFill>
                <a:latin typeface="Arial Black" pitchFamily="34" charset="0"/>
              </a:rPr>
              <a:t>Переносчик</a:t>
            </a:r>
            <a:endParaRPr lang="ru-RU" sz="28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857884" y="3214686"/>
            <a:ext cx="3000396" cy="27860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chemeClr val="tx1"/>
                </a:solidFill>
                <a:latin typeface="Arial Black" pitchFamily="34" charset="0"/>
              </a:rPr>
              <a:t>Контагиозная передача </a:t>
            </a:r>
            <a:r>
              <a:rPr lang="ru-RU" sz="2000" b="1" dirty="0" smtClean="0">
                <a:solidFill>
                  <a:schemeClr val="tx1"/>
                </a:solidFill>
                <a:latin typeface="Arial Black" pitchFamily="34" charset="0"/>
              </a:rPr>
              <a:t>(</a:t>
            </a:r>
            <a:r>
              <a:rPr lang="ru-RU" sz="2000" b="1" dirty="0" smtClean="0">
                <a:solidFill>
                  <a:schemeClr val="bg1"/>
                </a:solidFill>
                <a:latin typeface="Arial Black" pitchFamily="34" charset="0"/>
              </a:rPr>
              <a:t>при непосредственном физическом контакте</a:t>
            </a:r>
            <a:r>
              <a:rPr lang="ru-RU" sz="2000" b="1" dirty="0" smtClean="0">
                <a:solidFill>
                  <a:schemeClr val="tx1"/>
                </a:solidFill>
                <a:latin typeface="Arial Black" pitchFamily="34" charset="0"/>
              </a:rPr>
              <a:t>). </a:t>
            </a:r>
            <a:endParaRPr lang="ru-RU" sz="2000" b="1" i="1" dirty="0" smtClean="0">
              <a:solidFill>
                <a:schemeClr val="tx1"/>
              </a:solidFill>
              <a:latin typeface="Arial Black" pitchFamily="34" charset="0"/>
            </a:endParaRPr>
          </a:p>
          <a:p>
            <a:pPr algn="ctr"/>
            <a:endParaRPr lang="ru-RU" sz="2000" dirty="0">
              <a:solidFill>
                <a:schemeClr val="tx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9330" name="Group 2"/>
          <p:cNvGraphicFramePr>
            <a:graphicFrameLocks noGrp="1"/>
          </p:cNvGraphicFramePr>
          <p:nvPr>
            <p:ph/>
          </p:nvPr>
        </p:nvGraphicFramePr>
        <p:xfrm>
          <a:off x="457200" y="277813"/>
          <a:ext cx="8229600" cy="6228271"/>
        </p:xfrm>
        <a:graphic>
          <a:graphicData uri="http://schemas.openxmlformats.org/drawingml/2006/table">
            <a:tbl>
              <a:tblPr/>
              <a:tblGrid>
                <a:gridCol w="2743200"/>
                <a:gridCol w="2743200"/>
                <a:gridCol w="2743200"/>
              </a:tblGrid>
              <a:tr h="836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</a:rPr>
                        <a:t>Безопасно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Опасно!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Очень опасно!!!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3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 Black" pitchFamily="34" charset="0"/>
                        </a:rPr>
                        <a:t>Укус комара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 Black" pitchFamily="34" charset="0"/>
                        </a:rPr>
                        <a:t>Прокалывание ушей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 Black" pitchFamily="34" charset="0"/>
                        </a:rPr>
                        <a:t>Множественные половые связи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6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 Black" pitchFamily="34" charset="0"/>
                        </a:rPr>
                        <a:t>Пользование общественным туалетом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 Black" pitchFamily="34" charset="0"/>
                        </a:rPr>
                        <a:t>Нанесение татуировки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 Black" pitchFamily="34" charset="0"/>
                        </a:rPr>
                        <a:t>Переливание крови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6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 Black" pitchFamily="34" charset="0"/>
                        </a:rPr>
                        <a:t>Поцелуй в щеку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 Black" pitchFamily="34" charset="0"/>
                        </a:rPr>
                        <a:t>Пользование чужой зубной щеткой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5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 Black" pitchFamily="34" charset="0"/>
                        </a:rPr>
                        <a:t>Уход за больным СПИДом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3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 Black" pitchFamily="34" charset="0"/>
                        </a:rPr>
                        <a:t>Укус постельного клопа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6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 Black" pitchFamily="34" charset="0"/>
                        </a:rPr>
                        <a:t>Плавание в бассейне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6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 Black" pitchFamily="34" charset="0"/>
                        </a:rPr>
                        <a:t>Объятия с больным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 Black" pitchFamily="34" charset="0"/>
                        </a:rPr>
                        <a:t>СПИДом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smtClean="0">
                <a:latin typeface="Arial Black" pitchFamily="34" charset="0"/>
              </a:rPr>
              <a:t>Многообразие вирусов</a:t>
            </a:r>
            <a:endParaRPr lang="ru-RU" sz="3200" dirty="0">
              <a:latin typeface="Arial Black" pitchFamily="34" charset="0"/>
            </a:endParaRPr>
          </a:p>
        </p:txBody>
      </p:sp>
      <p:pic>
        <p:nvPicPr>
          <p:cNvPr id="5" name="Content Placeholder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00562" y="1357298"/>
            <a:ext cx="4232769" cy="4572032"/>
          </a:xfrm>
          <a:prstGeom prst="rect">
            <a:avLst/>
          </a:prstGeom>
          <a:ln w="1270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42844" y="1357298"/>
            <a:ext cx="4214810" cy="156966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Бактериофаги 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– </a:t>
            </a:r>
            <a:r>
              <a:rPr lang="ru-RU" sz="2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вирусы поражающие бактерии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282" y="3214686"/>
            <a:ext cx="4000528" cy="230832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Биологический способ борьбы с бактериями вызывающими заболевания живых организмов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28596" y="1142984"/>
            <a:ext cx="8229600" cy="3008311"/>
          </a:xfrm>
        </p:spPr>
        <p:txBody>
          <a:bodyPr>
            <a:noAutofit/>
          </a:bodyPr>
          <a:lstStyle/>
          <a:p>
            <a:endParaRPr lang="ru-RU" sz="2800" b="1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 algn="just"/>
            <a:r>
              <a:rPr lang="ru-RU" sz="2800" b="1" dirty="0" smtClean="0">
                <a:solidFill>
                  <a:srgbClr val="C00000"/>
                </a:solidFill>
                <a:latin typeface="Arial Black" pitchFamily="34" charset="0"/>
              </a:rPr>
              <a:t>Вирусы являются возбудителями многих опасных болезней человека, животных и растений</a:t>
            </a:r>
          </a:p>
          <a:p>
            <a:endParaRPr lang="ru-RU" sz="2800" b="1" dirty="0">
              <a:solidFill>
                <a:srgbClr val="C00000"/>
              </a:solidFill>
              <a:latin typeface="Arial Black" pitchFamily="34" charset="0"/>
            </a:endParaRPr>
          </a:p>
          <a:p>
            <a:pPr algn="just"/>
            <a:r>
              <a:rPr lang="ru-RU" sz="2800" b="1" dirty="0" smtClean="0">
                <a:solidFill>
                  <a:srgbClr val="002060"/>
                </a:solidFill>
                <a:latin typeface="Arial Black" pitchFamily="34" charset="0"/>
              </a:rPr>
              <a:t>Использование в генетике и в селекции для получения вакцин против вирусных заболеваний, уничтожение вредных для сельского хозяйства насекомых, растений, животных.</a:t>
            </a:r>
            <a:endParaRPr lang="ru-RU" sz="28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4" name="Заголовок 3"/>
          <p:cNvSpPr txBox="1">
            <a:spLocks/>
          </p:cNvSpPr>
          <p:nvPr/>
        </p:nvSpPr>
        <p:spPr>
          <a:xfrm>
            <a:off x="457200" y="274638"/>
            <a:ext cx="8258204" cy="654032"/>
          </a:xfrm>
          <a:prstGeom prst="round2DiagRect">
            <a:avLst>
              <a:gd name="adj1" fmla="val 16667"/>
              <a:gd name="adj2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Значение вирусов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9" name="Picture 2" descr="C:\Documents and Settings\Диана\Рабочий стол\Открытый урок\dna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358188" y="0"/>
            <a:ext cx="357187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2" descr="C:\Documents and Settings\Диана\Рабочий стол\Открытый урок\dna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358188" y="3571875"/>
            <a:ext cx="357187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2" descr="C:\Documents and Settings\Диана\Рабочий стол\Открытый урок\dna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358188" y="1785938"/>
            <a:ext cx="357187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2" descr="C:\Documents and Settings\Диана\Рабочий стол\Открытый урок\dna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358188" y="5357813"/>
            <a:ext cx="357187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3571868" y="100010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714348" y="1142984"/>
            <a:ext cx="7500990" cy="3768733"/>
          </a:xfrm>
        </p:spPr>
        <p:txBody>
          <a:bodyPr>
            <a:noAutofit/>
          </a:bodyPr>
          <a:lstStyle/>
          <a:p>
            <a:pPr indent="17463">
              <a:buNone/>
            </a:pPr>
            <a:r>
              <a:rPr lang="ru-RU" sz="4000" b="1" dirty="0" smtClean="0">
                <a:solidFill>
                  <a:srgbClr val="C00000"/>
                </a:solidFill>
                <a:latin typeface="Arial Black" pitchFamily="34" charset="0"/>
              </a:rPr>
              <a:t>Вирусы - </a:t>
            </a:r>
            <a:r>
              <a:rPr lang="ru-RU" sz="4000" b="1" dirty="0" smtClean="0">
                <a:solidFill>
                  <a:srgbClr val="002060"/>
                </a:solidFill>
                <a:latin typeface="Arial Black" pitchFamily="34" charset="0"/>
              </a:rPr>
              <a:t>это </a:t>
            </a:r>
            <a:r>
              <a:rPr lang="ru-RU" sz="4000" b="1" dirty="0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неклеточная форма жизни, способная проникать в живую клетку и размножаться внутри её.</a:t>
            </a:r>
          </a:p>
          <a:p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7252" y="4114800"/>
            <a:ext cx="8334348" cy="221457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800000"/>
                </a:solidFill>
              </a:rPr>
              <a:t>Цель: </a:t>
            </a:r>
            <a:r>
              <a:rPr lang="ru-RU" b="1" u="sng" dirty="0" smtClean="0">
                <a:solidFill>
                  <a:srgbClr val="800000"/>
                </a:solidFill>
              </a:rPr>
              <a:t>узнать </a:t>
            </a:r>
            <a:r>
              <a:rPr lang="ru-RU" b="1" u="sng" dirty="0">
                <a:solidFill>
                  <a:srgbClr val="800000"/>
                </a:solidFill>
              </a:rPr>
              <a:t>состав, строение и особенности жизнедеятельности вирусов</a:t>
            </a:r>
            <a:r>
              <a:rPr lang="ru-RU" b="1" dirty="0">
                <a:solidFill>
                  <a:srgbClr val="002060"/>
                </a:solidFill>
              </a:rPr>
              <a:t/>
            </a:r>
            <a:br>
              <a:rPr lang="ru-RU" b="1" dirty="0">
                <a:solidFill>
                  <a:srgbClr val="002060"/>
                </a:solidFill>
              </a:rPr>
            </a:b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14291"/>
            <a:ext cx="8229600" cy="4071966"/>
          </a:xfrm>
        </p:spPr>
        <p:txBody>
          <a:bodyPr/>
          <a:lstStyle/>
          <a:p>
            <a:pPr algn="ctr">
              <a:buNone/>
            </a:pPr>
            <a:r>
              <a:rPr lang="ru-RU" b="1" dirty="0">
                <a:solidFill>
                  <a:srgbClr val="800000"/>
                </a:solidFill>
                <a:latin typeface="Arial Black" pitchFamily="34" charset="0"/>
              </a:rPr>
              <a:t>Проблемный </a:t>
            </a:r>
            <a:r>
              <a:rPr lang="ru-RU" b="1" dirty="0" smtClean="0">
                <a:solidFill>
                  <a:srgbClr val="800000"/>
                </a:solidFill>
                <a:latin typeface="Arial Black" pitchFamily="34" charset="0"/>
              </a:rPr>
              <a:t>вопрос:</a:t>
            </a:r>
            <a:r>
              <a:rPr lang="ru-RU" i="1" dirty="0"/>
              <a:t/>
            </a:r>
            <a:br>
              <a:rPr lang="ru-RU" i="1" dirty="0"/>
            </a:br>
            <a:r>
              <a:rPr lang="ru-RU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Почему с вирусами – возбудителями заболеваний трудно вести борьбу и полностью их уничтожить?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endParaRPr lang="ru-RU" u="sn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214282" y="214290"/>
            <a:ext cx="8715436" cy="1293799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Проблемный вопрос.</a:t>
            </a: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b="1" i="1" dirty="0" smtClean="0">
                <a:solidFill>
                  <a:srgbClr val="C00000"/>
                </a:solidFill>
                <a:latin typeface="Arial Black" pitchFamily="34" charset="0"/>
              </a:rPr>
              <a:t>Почему с вирусами – возбудителями заболеваний трудно вести борьбу и полностью их уничтожить?</a:t>
            </a:r>
            <a:endParaRPr lang="ru-RU" i="1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 algn="ctr"/>
            <a:endParaRPr lang="ru-RU" dirty="0"/>
          </a:p>
        </p:txBody>
      </p:sp>
      <p:sp>
        <p:nvSpPr>
          <p:cNvPr id="3" name="Содержимое 7"/>
          <p:cNvSpPr txBox="1">
            <a:spLocks/>
          </p:cNvSpPr>
          <p:nvPr/>
        </p:nvSpPr>
        <p:spPr>
          <a:xfrm>
            <a:off x="285720" y="1357298"/>
            <a:ext cx="8110542" cy="5045075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Мельчайшие живые организмы</a:t>
            </a: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Устроены очень просто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Не имеют клеточного строения</a:t>
            </a: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Химический состав представлен только органическими веществами, а такие важные неорганические компоненты, как вода и минеральные соли, отсутствуют.</a:t>
            </a: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Вирусы не вырабатывают энергии, не потребляют 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пищу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 Вирусы не растут и не имеют обмена </a:t>
            </a:r>
            <a:r>
              <a:rPr lang="ru-RU" sz="32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вещееств</a:t>
            </a:r>
            <a:endParaRPr lang="ru-RU" sz="3200" b="1" dirty="0" smtClean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Способны жить и воспроизводиться, паразитируя внутри других клеток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Находятся на границе живого и неживого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Каждый тип вируса распознает и инфицирует лишь определенные типы клеток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Легко приспосабливаются к новым условиям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Мутируют</a:t>
            </a: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Большинство вызывает болезни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Могут долгое время находиться в скрытой форме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2" descr="C:\Documents and Settings\Диана\Рабочий стол\Открытый урок\dna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358188" y="0"/>
            <a:ext cx="357187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Documents and Settings\Диана\Рабочий стол\Открытый урок\dna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358214" y="3643314"/>
            <a:ext cx="357187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Documents and Settings\Диана\Рабочий стол\Открытый урок\dna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358188" y="1785938"/>
            <a:ext cx="357187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Documents and Settings\Диана\Рабочий стол\Открытый урок\dna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358188" y="5357813"/>
            <a:ext cx="357187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Управляющая кнопка: далее 9">
            <a:hlinkClick r:id="rId3" action="ppaction://hlinksldjump" highlightClick="1"/>
          </p:cNvPr>
          <p:cNvSpPr/>
          <p:nvPr/>
        </p:nvSpPr>
        <p:spPr>
          <a:xfrm>
            <a:off x="7786710" y="6143644"/>
            <a:ext cx="1357290" cy="71435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оризонтальный свиток 6"/>
          <p:cNvGrpSpPr>
            <a:grpSpLocks/>
          </p:cNvGrpSpPr>
          <p:nvPr/>
        </p:nvGrpSpPr>
        <p:grpSpPr bwMode="auto">
          <a:xfrm>
            <a:off x="2219325" y="238125"/>
            <a:ext cx="5199063" cy="1493838"/>
            <a:chOff x="1398" y="150"/>
            <a:chExt cx="3275" cy="941"/>
          </a:xfrm>
        </p:grpSpPr>
        <p:pic>
          <p:nvPicPr>
            <p:cNvPr id="29699" name="Горизонтальный свиток 6"/>
            <p:cNvPicPr>
              <a:picLocks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1398" y="150"/>
              <a:ext cx="3275" cy="941"/>
            </a:xfrm>
            <a:prstGeom prst="rect">
              <a:avLst/>
            </a:prstGeom>
            <a:noFill/>
          </p:spPr>
        </p:pic>
        <p:sp>
          <p:nvSpPr>
            <p:cNvPr id="29700" name="Text Box 4"/>
            <p:cNvSpPr txBox="1">
              <a:spLocks noChangeArrowheads="1"/>
            </p:cNvSpPr>
            <p:nvPr/>
          </p:nvSpPr>
          <p:spPr bwMode="auto">
            <a:xfrm>
              <a:off x="1547" y="287"/>
              <a:ext cx="3035" cy="6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ru-RU">
                <a:solidFill>
                  <a:srgbClr val="FFFFFF"/>
                </a:solidFill>
                <a:latin typeface="Century Schoolbook" pitchFamily="18" charset="0"/>
              </a:endParaRPr>
            </a:p>
          </p:txBody>
        </p:sp>
      </p:grpSp>
      <p:pic>
        <p:nvPicPr>
          <p:cNvPr id="8" name="Прямоугольник 7"/>
          <p:cNvPicPr>
            <a:picLocks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06625" y="469900"/>
            <a:ext cx="4822825" cy="785813"/>
          </a:xfrm>
          <a:prstGeom prst="rect">
            <a:avLst/>
          </a:prstGeom>
          <a:noFill/>
        </p:spPr>
      </p:pic>
      <p:sp>
        <p:nvSpPr>
          <p:cNvPr id="10" name="Прямоугольник с одним вырезанным углом 9"/>
          <p:cNvSpPr/>
          <p:nvPr/>
        </p:nvSpPr>
        <p:spPr>
          <a:xfrm>
            <a:off x="571472" y="2071678"/>
            <a:ext cx="3429024" cy="1428760"/>
          </a:xfrm>
          <a:prstGeom prst="snip1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Прямоугольник с одним вырезанным углом 11"/>
          <p:cNvSpPr/>
          <p:nvPr/>
        </p:nvSpPr>
        <p:spPr>
          <a:xfrm flipH="1">
            <a:off x="5500694" y="2071678"/>
            <a:ext cx="3429024" cy="1428760"/>
          </a:xfrm>
          <a:prstGeom prst="snip1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Прямоугольник с двумя вырезанными соседними углами 12"/>
          <p:cNvSpPr/>
          <p:nvPr/>
        </p:nvSpPr>
        <p:spPr>
          <a:xfrm>
            <a:off x="3000364" y="4000504"/>
            <a:ext cx="3429024" cy="1357322"/>
          </a:xfrm>
          <a:prstGeom prst="snip2Same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4" name="Прямоугольник 13"/>
          <p:cNvPicPr>
            <a:picLocks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22300" y="2225675"/>
            <a:ext cx="3492500" cy="955675"/>
          </a:xfrm>
          <a:prstGeom prst="rect">
            <a:avLst/>
          </a:prstGeom>
          <a:noFill/>
        </p:spPr>
      </p:pic>
      <p:sp>
        <p:nvSpPr>
          <p:cNvPr id="15" name="Стрелка вниз 14"/>
          <p:cNvSpPr/>
          <p:nvPr/>
        </p:nvSpPr>
        <p:spPr>
          <a:xfrm rot="1498729">
            <a:off x="2857488" y="1643050"/>
            <a:ext cx="285752" cy="357190"/>
          </a:xfrm>
          <a:prstGeom prst="downArrow">
            <a:avLst>
              <a:gd name="adj1" fmla="val 50000"/>
              <a:gd name="adj2" fmla="val 65422"/>
            </a:avLst>
          </a:prstGeom>
          <a:solidFill>
            <a:srgbClr val="FFFF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 rot="19640257">
            <a:off x="6503180" y="1620478"/>
            <a:ext cx="285752" cy="357190"/>
          </a:xfrm>
          <a:prstGeom prst="downArrow">
            <a:avLst>
              <a:gd name="adj1" fmla="val 50000"/>
              <a:gd name="adj2" fmla="val 65422"/>
            </a:avLst>
          </a:prstGeom>
          <a:solidFill>
            <a:srgbClr val="FFFF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4500562" y="2143116"/>
            <a:ext cx="366574" cy="1099378"/>
          </a:xfrm>
          <a:prstGeom prst="downArrow">
            <a:avLst>
              <a:gd name="adj1" fmla="val 50000"/>
              <a:gd name="adj2" fmla="val 65422"/>
            </a:avLst>
          </a:prstGeom>
          <a:solidFill>
            <a:srgbClr val="FFFF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9" name="Прямоугольник 18"/>
          <p:cNvPicPr>
            <a:picLocks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638800" y="2298700"/>
            <a:ext cx="3194050" cy="957263"/>
          </a:xfrm>
          <a:prstGeom prst="rect">
            <a:avLst/>
          </a:prstGeom>
          <a:noFill/>
        </p:spPr>
      </p:pic>
      <p:pic>
        <p:nvPicPr>
          <p:cNvPr id="20" name="Прямоугольник 19"/>
          <p:cNvPicPr>
            <a:picLocks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071813" y="4230688"/>
            <a:ext cx="3408362" cy="957262"/>
          </a:xfrm>
          <a:prstGeom prst="rect">
            <a:avLst/>
          </a:prstGeom>
          <a:noFill/>
        </p:spPr>
      </p:pic>
      <p:pic>
        <p:nvPicPr>
          <p:cNvPr id="14338" name="Picture 2" descr="C:\Documents and Settings\Диана\Рабочий стол\Открытый урок\25.gif"/>
          <p:cNvPicPr>
            <a:picLocks noChangeAspect="1" noChangeArrowheads="1" noCrop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85786" y="4500570"/>
            <a:ext cx="1004887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оризонтальный свиток 6"/>
          <p:cNvGrpSpPr>
            <a:grpSpLocks/>
          </p:cNvGrpSpPr>
          <p:nvPr/>
        </p:nvGrpSpPr>
        <p:grpSpPr bwMode="auto">
          <a:xfrm>
            <a:off x="1719263" y="311150"/>
            <a:ext cx="6413500" cy="1420813"/>
            <a:chOff x="1083" y="196"/>
            <a:chExt cx="4040" cy="895"/>
          </a:xfrm>
        </p:grpSpPr>
        <p:pic>
          <p:nvPicPr>
            <p:cNvPr id="30723" name="Горизонтальный свиток 6"/>
            <p:cNvPicPr>
              <a:picLocks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1083" y="196"/>
              <a:ext cx="4040" cy="895"/>
            </a:xfrm>
            <a:prstGeom prst="rect">
              <a:avLst/>
            </a:prstGeom>
            <a:noFill/>
          </p:spPr>
        </p:pic>
        <p:sp>
          <p:nvSpPr>
            <p:cNvPr id="30724" name="Text Box 4"/>
            <p:cNvSpPr txBox="1">
              <a:spLocks noChangeArrowheads="1"/>
            </p:cNvSpPr>
            <p:nvPr/>
          </p:nvSpPr>
          <p:spPr bwMode="auto">
            <a:xfrm>
              <a:off x="1226" y="326"/>
              <a:ext cx="3808" cy="6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ru-RU">
                <a:solidFill>
                  <a:srgbClr val="FFFFFF"/>
                </a:solidFill>
                <a:latin typeface="Century Schoolbook" pitchFamily="18" charset="0"/>
              </a:endParaRPr>
            </a:p>
          </p:txBody>
        </p:sp>
      </p:grpSp>
      <p:pic>
        <p:nvPicPr>
          <p:cNvPr id="8" name="Прямоугольник 7"/>
          <p:cNvPicPr>
            <a:picLocks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79588" y="469900"/>
            <a:ext cx="6400800" cy="785813"/>
          </a:xfrm>
          <a:prstGeom prst="rect">
            <a:avLst/>
          </a:prstGeom>
          <a:noFill/>
        </p:spPr>
      </p:pic>
      <p:sp>
        <p:nvSpPr>
          <p:cNvPr id="10" name="Прямоугольник с одним вырезанным углом 9"/>
          <p:cNvSpPr/>
          <p:nvPr/>
        </p:nvSpPr>
        <p:spPr>
          <a:xfrm>
            <a:off x="571472" y="2071678"/>
            <a:ext cx="3429024" cy="1428760"/>
          </a:xfrm>
          <a:prstGeom prst="snip1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Прямоугольник с одним вырезанным углом 11"/>
          <p:cNvSpPr/>
          <p:nvPr/>
        </p:nvSpPr>
        <p:spPr>
          <a:xfrm flipH="1">
            <a:off x="5500694" y="2071678"/>
            <a:ext cx="3429024" cy="1428760"/>
          </a:xfrm>
          <a:prstGeom prst="snip1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Прямоугольник с двумя вырезанными соседними углами 12"/>
          <p:cNvSpPr/>
          <p:nvPr/>
        </p:nvSpPr>
        <p:spPr>
          <a:xfrm>
            <a:off x="3000364" y="4000504"/>
            <a:ext cx="3429024" cy="1357322"/>
          </a:xfrm>
          <a:prstGeom prst="snip2Same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4" name="Прямоугольник 13"/>
          <p:cNvPicPr>
            <a:picLocks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85786" y="2285992"/>
            <a:ext cx="3163887" cy="955675"/>
          </a:xfrm>
          <a:prstGeom prst="rect">
            <a:avLst/>
          </a:prstGeom>
          <a:noFill/>
        </p:spPr>
      </p:pic>
      <p:sp>
        <p:nvSpPr>
          <p:cNvPr id="15" name="Стрелка вниз 14"/>
          <p:cNvSpPr/>
          <p:nvPr/>
        </p:nvSpPr>
        <p:spPr>
          <a:xfrm rot="1498729">
            <a:off x="2857488" y="1643050"/>
            <a:ext cx="285752" cy="357190"/>
          </a:xfrm>
          <a:prstGeom prst="downArrow">
            <a:avLst>
              <a:gd name="adj1" fmla="val 50000"/>
              <a:gd name="adj2" fmla="val 65422"/>
            </a:avLst>
          </a:prstGeom>
          <a:solidFill>
            <a:srgbClr val="FFFF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 rot="19640257">
            <a:off x="6503180" y="1620478"/>
            <a:ext cx="285752" cy="357190"/>
          </a:xfrm>
          <a:prstGeom prst="downArrow">
            <a:avLst>
              <a:gd name="adj1" fmla="val 50000"/>
              <a:gd name="adj2" fmla="val 65422"/>
            </a:avLst>
          </a:prstGeom>
          <a:solidFill>
            <a:srgbClr val="FFFF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4500562" y="2143116"/>
            <a:ext cx="366574" cy="1099378"/>
          </a:xfrm>
          <a:prstGeom prst="downArrow">
            <a:avLst>
              <a:gd name="adj1" fmla="val 50000"/>
              <a:gd name="adj2" fmla="val 65422"/>
            </a:avLst>
          </a:prstGeom>
          <a:solidFill>
            <a:srgbClr val="FFFF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5286380" y="2357430"/>
            <a:ext cx="385762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б) самостоятельно, вне клеток хозяина</a:t>
            </a:r>
          </a:p>
        </p:txBody>
      </p:sp>
      <p:pic>
        <p:nvPicPr>
          <p:cNvPr id="20" name="Прямоугольник 19"/>
          <p:cNvPicPr>
            <a:picLocks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140075" y="4230688"/>
            <a:ext cx="3151188" cy="957262"/>
          </a:xfrm>
          <a:prstGeom prst="rect">
            <a:avLst/>
          </a:prstGeom>
          <a:noFill/>
        </p:spPr>
      </p:pic>
      <p:pic>
        <p:nvPicPr>
          <p:cNvPr id="14338" name="Picture 2" descr="C:\Documents and Settings\Диана\Рабочий стол\Открытый урок\25.gif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71472" y="4357694"/>
            <a:ext cx="1004887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оризонтальный свиток 6"/>
          <p:cNvGrpSpPr>
            <a:grpSpLocks/>
          </p:cNvGrpSpPr>
          <p:nvPr/>
        </p:nvGrpSpPr>
        <p:grpSpPr bwMode="auto">
          <a:xfrm>
            <a:off x="792163" y="92075"/>
            <a:ext cx="7772400" cy="1706563"/>
            <a:chOff x="499" y="58"/>
            <a:chExt cx="4896" cy="1075"/>
          </a:xfrm>
        </p:grpSpPr>
        <p:pic>
          <p:nvPicPr>
            <p:cNvPr id="31747" name="Горизонтальный свиток 6"/>
            <p:cNvPicPr>
              <a:picLocks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499" y="58"/>
              <a:ext cx="4896" cy="1075"/>
            </a:xfrm>
            <a:prstGeom prst="rect">
              <a:avLst/>
            </a:prstGeom>
            <a:noFill/>
          </p:spPr>
        </p:pic>
        <p:sp>
          <p:nvSpPr>
            <p:cNvPr id="31748" name="Text Box 4"/>
            <p:cNvSpPr txBox="1">
              <a:spLocks noChangeArrowheads="1"/>
            </p:cNvSpPr>
            <p:nvPr/>
          </p:nvSpPr>
          <p:spPr bwMode="auto">
            <a:xfrm>
              <a:off x="664" y="214"/>
              <a:ext cx="4629" cy="7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ru-RU">
                <a:solidFill>
                  <a:srgbClr val="FFFFFF"/>
                </a:solidFill>
                <a:latin typeface="Century Schoolbook" pitchFamily="18" charset="0"/>
              </a:endParaRPr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1000100" y="285728"/>
            <a:ext cx="7643866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8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  ?</a:t>
            </a:r>
            <a:r>
              <a:rPr lang="ru-RU" sz="34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     Наука, изучающая вирусы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4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         называется -</a:t>
            </a:r>
          </a:p>
        </p:txBody>
      </p:sp>
      <p:sp>
        <p:nvSpPr>
          <p:cNvPr id="10" name="Прямоугольник с одним вырезанным углом 9"/>
          <p:cNvSpPr/>
          <p:nvPr/>
        </p:nvSpPr>
        <p:spPr>
          <a:xfrm>
            <a:off x="571472" y="2071678"/>
            <a:ext cx="3429024" cy="1428760"/>
          </a:xfrm>
          <a:prstGeom prst="snip1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Прямоугольник с одним вырезанным углом 11"/>
          <p:cNvSpPr/>
          <p:nvPr/>
        </p:nvSpPr>
        <p:spPr>
          <a:xfrm flipH="1">
            <a:off x="5500694" y="2071678"/>
            <a:ext cx="3429024" cy="1428760"/>
          </a:xfrm>
          <a:prstGeom prst="snip1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Прямоугольник с двумя вырезанными соседними углами 12"/>
          <p:cNvSpPr/>
          <p:nvPr/>
        </p:nvSpPr>
        <p:spPr>
          <a:xfrm>
            <a:off x="3000364" y="4000504"/>
            <a:ext cx="3429024" cy="1357322"/>
          </a:xfrm>
          <a:prstGeom prst="snip2Same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4" name="Прямоугольник 13"/>
          <p:cNvPicPr>
            <a:picLocks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33413" y="2225675"/>
            <a:ext cx="3157537" cy="560388"/>
          </a:xfrm>
          <a:prstGeom prst="rect">
            <a:avLst/>
          </a:prstGeom>
          <a:noFill/>
        </p:spPr>
      </p:pic>
      <p:sp>
        <p:nvSpPr>
          <p:cNvPr id="15" name="Стрелка вниз 14"/>
          <p:cNvSpPr/>
          <p:nvPr/>
        </p:nvSpPr>
        <p:spPr>
          <a:xfrm rot="1498729">
            <a:off x="2857488" y="1643050"/>
            <a:ext cx="285752" cy="357190"/>
          </a:xfrm>
          <a:prstGeom prst="downArrow">
            <a:avLst>
              <a:gd name="adj1" fmla="val 50000"/>
              <a:gd name="adj2" fmla="val 65422"/>
            </a:avLst>
          </a:prstGeom>
          <a:solidFill>
            <a:srgbClr val="FFFF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 rot="19640257">
            <a:off x="6503180" y="1620478"/>
            <a:ext cx="285752" cy="357190"/>
          </a:xfrm>
          <a:prstGeom prst="downArrow">
            <a:avLst>
              <a:gd name="adj1" fmla="val 50000"/>
              <a:gd name="adj2" fmla="val 65422"/>
            </a:avLst>
          </a:prstGeom>
          <a:solidFill>
            <a:srgbClr val="FFFF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4500562" y="2143116"/>
            <a:ext cx="366574" cy="1099378"/>
          </a:xfrm>
          <a:prstGeom prst="downArrow">
            <a:avLst>
              <a:gd name="adj1" fmla="val 50000"/>
              <a:gd name="adj2" fmla="val 65422"/>
            </a:avLst>
          </a:prstGeom>
          <a:solidFill>
            <a:srgbClr val="FFFF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5500694" y="2357430"/>
            <a:ext cx="3500462" cy="49244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б) эпидемиология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3143240" y="4286256"/>
            <a:ext cx="3143272" cy="49244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в) </a:t>
            </a:r>
            <a:r>
              <a:rPr lang="ru-RU" sz="2600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вирусология</a:t>
            </a:r>
            <a:endParaRPr lang="ru-RU" sz="2600" b="1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+mn-lt"/>
            </a:endParaRPr>
          </a:p>
        </p:txBody>
      </p:sp>
      <p:pic>
        <p:nvPicPr>
          <p:cNvPr id="14338" name="Picture 2" descr="C:\Documents and Settings\Диана\Рабочий стол\Открытый урок\25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14348" y="4500570"/>
            <a:ext cx="1004887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оризонтальный свиток 6"/>
          <p:cNvGrpSpPr>
            <a:grpSpLocks/>
          </p:cNvGrpSpPr>
          <p:nvPr/>
        </p:nvGrpSpPr>
        <p:grpSpPr bwMode="auto">
          <a:xfrm>
            <a:off x="792163" y="92075"/>
            <a:ext cx="7553325" cy="1706563"/>
            <a:chOff x="499" y="58"/>
            <a:chExt cx="4758" cy="1075"/>
          </a:xfrm>
        </p:grpSpPr>
        <p:pic>
          <p:nvPicPr>
            <p:cNvPr id="32771" name="Горизонтальный свиток 6"/>
            <p:cNvPicPr>
              <a:picLocks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499" y="58"/>
              <a:ext cx="4758" cy="1075"/>
            </a:xfrm>
            <a:prstGeom prst="rect">
              <a:avLst/>
            </a:prstGeom>
            <a:noFill/>
          </p:spPr>
        </p:pic>
        <p:sp>
          <p:nvSpPr>
            <p:cNvPr id="32772" name="Text Box 4"/>
            <p:cNvSpPr txBox="1">
              <a:spLocks noChangeArrowheads="1"/>
            </p:cNvSpPr>
            <p:nvPr/>
          </p:nvSpPr>
          <p:spPr bwMode="auto">
            <a:xfrm>
              <a:off x="664" y="214"/>
              <a:ext cx="4494" cy="7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ru-RU">
                <a:solidFill>
                  <a:srgbClr val="FFFFFF"/>
                </a:solidFill>
                <a:latin typeface="Century Schoolbook" pitchFamily="18" charset="0"/>
              </a:endParaRPr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1000100" y="285728"/>
            <a:ext cx="7643866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8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?</a:t>
            </a:r>
            <a:r>
              <a:rPr lang="ru-RU" sz="34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     Синтез вирусного белка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4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           осуществляется</a:t>
            </a:r>
          </a:p>
        </p:txBody>
      </p:sp>
      <p:sp>
        <p:nvSpPr>
          <p:cNvPr id="10" name="Прямоугольник с одним вырезанным углом 9"/>
          <p:cNvSpPr/>
          <p:nvPr/>
        </p:nvSpPr>
        <p:spPr>
          <a:xfrm>
            <a:off x="571472" y="2071678"/>
            <a:ext cx="3429024" cy="1428760"/>
          </a:xfrm>
          <a:prstGeom prst="snip1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Прямоугольник с одним вырезанным углом 11"/>
          <p:cNvSpPr/>
          <p:nvPr/>
        </p:nvSpPr>
        <p:spPr>
          <a:xfrm flipH="1">
            <a:off x="5500694" y="2071678"/>
            <a:ext cx="3429024" cy="1428760"/>
          </a:xfrm>
          <a:prstGeom prst="snip1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Прямоугольник с двумя вырезанными соседними углами 12"/>
          <p:cNvSpPr/>
          <p:nvPr/>
        </p:nvSpPr>
        <p:spPr>
          <a:xfrm>
            <a:off x="3000364" y="4000504"/>
            <a:ext cx="3429024" cy="1357322"/>
          </a:xfrm>
          <a:prstGeom prst="snip2Same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00034" y="2285992"/>
            <a:ext cx="3571900" cy="86177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 а)  </a:t>
            </a:r>
            <a:r>
              <a:rPr lang="ru-RU" sz="24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на  собственных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 рибосомах вируса</a:t>
            </a:r>
          </a:p>
        </p:txBody>
      </p:sp>
      <p:sp>
        <p:nvSpPr>
          <p:cNvPr id="15" name="Стрелка вниз 14"/>
          <p:cNvSpPr/>
          <p:nvPr/>
        </p:nvSpPr>
        <p:spPr>
          <a:xfrm rot="1498729">
            <a:off x="2857488" y="1643050"/>
            <a:ext cx="285752" cy="357190"/>
          </a:xfrm>
          <a:prstGeom prst="downArrow">
            <a:avLst>
              <a:gd name="adj1" fmla="val 50000"/>
              <a:gd name="adj2" fmla="val 65422"/>
            </a:avLst>
          </a:prstGeom>
          <a:solidFill>
            <a:srgbClr val="FFFF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 rot="19640257">
            <a:off x="6503180" y="1620478"/>
            <a:ext cx="285752" cy="357190"/>
          </a:xfrm>
          <a:prstGeom prst="downArrow">
            <a:avLst>
              <a:gd name="adj1" fmla="val 50000"/>
              <a:gd name="adj2" fmla="val 65422"/>
            </a:avLst>
          </a:prstGeom>
          <a:solidFill>
            <a:srgbClr val="FFFF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4500562" y="2143116"/>
            <a:ext cx="366574" cy="1099378"/>
          </a:xfrm>
          <a:prstGeom prst="downArrow">
            <a:avLst>
              <a:gd name="adj1" fmla="val 50000"/>
              <a:gd name="adj2" fmla="val 65422"/>
            </a:avLst>
          </a:prstGeom>
          <a:solidFill>
            <a:srgbClr val="FFFF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5500694" y="2357430"/>
            <a:ext cx="3500462" cy="89255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б) на рибосомах клетки-хозяина</a:t>
            </a:r>
          </a:p>
        </p:txBody>
      </p:sp>
      <p:pic>
        <p:nvPicPr>
          <p:cNvPr id="20" name="Прямоугольник 19"/>
          <p:cNvPicPr>
            <a:picLocks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97213" y="4230688"/>
            <a:ext cx="3346450" cy="957262"/>
          </a:xfrm>
          <a:prstGeom prst="rect">
            <a:avLst/>
          </a:prstGeom>
          <a:noFill/>
        </p:spPr>
      </p:pic>
      <p:pic>
        <p:nvPicPr>
          <p:cNvPr id="14338" name="Picture 2" descr="C:\Documents and Settings\Диана\Рабочий стол\Открытый урок\25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85786" y="4071942"/>
            <a:ext cx="1004887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smtClean="0">
                <a:latin typeface="Arial Black" pitchFamily="34" charset="0"/>
              </a:rPr>
              <a:t>Домашнее задание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76801" name="Rectangle 1"/>
          <p:cNvSpPr>
            <a:spLocks noChangeArrowheads="1"/>
          </p:cNvSpPr>
          <p:nvPr/>
        </p:nvSpPr>
        <p:spPr bwMode="auto">
          <a:xfrm>
            <a:off x="428596" y="1428736"/>
            <a:ext cx="821537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1" i="0" u="none" strike="noStrike" normalizeH="0" baseline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Параграф 20, ответить на вопросы после параграфа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400" b="1" i="0" u="none" strike="noStrike" normalizeH="0" baseline="0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1" i="0" u="none" strike="noStrike" normalizeH="0" baseline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Творческое задание: </a:t>
            </a:r>
            <a:r>
              <a:rPr lang="ru-RU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н</a:t>
            </a:r>
            <a:r>
              <a:rPr kumimoji="0" lang="ru-RU" sz="2800" b="1" i="0" u="none" strike="noStrike" normalizeH="0" baseline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аписать памятки учащимся о профилактике различных видах  вирусных заболеваний.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400" b="1" i="0" u="none" strike="noStrike" normalizeH="0" baseline="0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1" i="0" u="none" strike="noStrike" normalizeH="0" baseline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Провести мини-исследование по вопросу: почему то, что поражает компьютерные программы,  тоже назвали вирусом?</a:t>
            </a:r>
            <a:endParaRPr kumimoji="0" lang="ru-RU" sz="3600" b="1" i="0" u="none" strike="noStrike" normalizeH="0" baseline="0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</p:txBody>
      </p:sp>
      <p:sp>
        <p:nvSpPr>
          <p:cNvPr id="5" name="Управляющая кнопка: далее 4">
            <a:hlinkClick r:id="" action="ppaction://noaction" highlightClick="1"/>
          </p:cNvPr>
          <p:cNvSpPr/>
          <p:nvPr/>
        </p:nvSpPr>
        <p:spPr>
          <a:xfrm>
            <a:off x="7572396" y="6286520"/>
            <a:ext cx="1571604" cy="57148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5"/>
          <p:cNvSpPr txBox="1">
            <a:spLocks noChangeArrowheads="1"/>
          </p:cNvSpPr>
          <p:nvPr/>
        </p:nvSpPr>
        <p:spPr bwMode="auto">
          <a:xfrm>
            <a:off x="928688" y="642938"/>
            <a:ext cx="742950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Gill Sans MT" pitchFamily="34" charset="0"/>
                <a:hlinkClick r:id="rId2"/>
              </a:rPr>
              <a:t>http://freddieforaday.odessastrings.com/ru/freddie-mercury-biography</a:t>
            </a:r>
            <a:endParaRPr lang="ru-RU" dirty="0">
              <a:solidFill>
                <a:srgbClr val="FF0000"/>
              </a:solidFill>
              <a:latin typeface="Calibri" pitchFamily="34" charset="0"/>
            </a:endParaRPr>
          </a:p>
          <a:p>
            <a:r>
              <a:rPr lang="en-US" dirty="0">
                <a:solidFill>
                  <a:srgbClr val="FF0000"/>
                </a:solidFill>
                <a:latin typeface="Gill Sans MT" pitchFamily="34" charset="0"/>
                <a:hlinkClick r:id="rId3"/>
              </a:rPr>
              <a:t>http://musopedia.ru/author/Freddie+Mercury.html</a:t>
            </a:r>
            <a:endParaRPr lang="ru-RU" dirty="0">
              <a:solidFill>
                <a:srgbClr val="FF0000"/>
              </a:solidFill>
              <a:latin typeface="Calibri" pitchFamily="34" charset="0"/>
            </a:endParaRPr>
          </a:p>
          <a:p>
            <a:r>
              <a:rPr lang="en-US" dirty="0">
                <a:solidFill>
                  <a:srgbClr val="FF0000"/>
                </a:solidFill>
                <a:latin typeface="Gill Sans MT" pitchFamily="34" charset="0"/>
                <a:hlinkClick r:id="rId4"/>
              </a:rPr>
              <a:t>http://dnevniki.ykt.ru/%D0%9D%D0%B5%D1%84%D1%80%D0%98%D0%BC/464782</a:t>
            </a:r>
            <a:endParaRPr lang="ru-RU" dirty="0">
              <a:solidFill>
                <a:srgbClr val="FF0000"/>
              </a:solidFill>
              <a:latin typeface="Calibri" pitchFamily="34" charset="0"/>
            </a:endParaRPr>
          </a:p>
          <a:p>
            <a:r>
              <a:rPr lang="en-US" dirty="0">
                <a:solidFill>
                  <a:srgbClr val="FF0000"/>
                </a:solidFill>
                <a:latin typeface="Gill Sans MT" pitchFamily="34" charset="0"/>
                <a:hlinkClick r:id="rId5"/>
              </a:rPr>
              <a:t>http://</a:t>
            </a:r>
            <a:r>
              <a:rPr lang="en-US" dirty="0" smtClean="0">
                <a:solidFill>
                  <a:srgbClr val="FF0000"/>
                </a:solidFill>
                <a:latin typeface="Gill Sans MT" pitchFamily="34" charset="0"/>
                <a:hlinkClick r:id="rId5"/>
              </a:rPr>
              <a:t>yuricg.narod.ru/rock/queen.html</a:t>
            </a:r>
            <a:endParaRPr lang="ru-RU" dirty="0" smtClean="0">
              <a:solidFill>
                <a:srgbClr val="FF0000"/>
              </a:solidFill>
              <a:latin typeface="Gill Sans MT" pitchFamily="34" charset="0"/>
            </a:endParaRPr>
          </a:p>
          <a:p>
            <a:r>
              <a:rPr lang="en-US" dirty="0" smtClean="0">
                <a:hlinkClick r:id="rId6"/>
              </a:rPr>
              <a:t>http://www.xn--1-btbmlni5exc.xn--p1ai/blog/</a:t>
            </a:r>
            <a:endParaRPr lang="ru-RU" dirty="0" smtClean="0"/>
          </a:p>
          <a:p>
            <a:r>
              <a:rPr lang="en-US" dirty="0" smtClean="0">
                <a:hlinkClick r:id="rId7"/>
              </a:rPr>
              <a:t>http://ab-vet.ru/bolezni?page=4</a:t>
            </a:r>
            <a:endParaRPr lang="ru-RU" dirty="0" smtClean="0"/>
          </a:p>
          <a:p>
            <a:endParaRPr lang="ru-RU" dirty="0">
              <a:solidFill>
                <a:srgbClr val="FF0000"/>
              </a:solidFill>
              <a:latin typeface="Calibri" pitchFamily="34" charset="0"/>
            </a:endParaRPr>
          </a:p>
          <a:p>
            <a:endParaRPr lang="ru-RU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1214422"/>
            <a:ext cx="4214842" cy="526297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73050" indent="-9525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2800" b="1" cap="small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cs typeface="Times New Roman" pitchFamily="18" charset="0"/>
              </a:rPr>
              <a:t>В 1852 году русский ботаник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2800" b="1" cap="small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cs typeface="Times New Roman" pitchFamily="18" charset="0"/>
              </a:rPr>
              <a:t>   </a:t>
            </a:r>
            <a:r>
              <a:rPr lang="ru-RU" sz="2800" b="1" cap="small" dirty="0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Дмитрий Иосифович Ивановский  </a:t>
            </a:r>
            <a:r>
              <a:rPr lang="ru-RU" sz="2800" b="1" cap="small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cs typeface="Times New Roman" pitchFamily="18" charset="0"/>
              </a:rPr>
              <a:t>получил инфекционный экстракт из растений табака, пораженных мозаичной </a:t>
            </a:r>
            <a:r>
              <a:rPr lang="ru-RU" sz="2800" b="1" cap="small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cs typeface="Times New Roman" pitchFamily="18" charset="0"/>
              </a:rPr>
              <a:t>болезнью.</a:t>
            </a:r>
            <a:endParaRPr lang="ru-RU" sz="2800" b="1" cap="small" dirty="0">
              <a:solidFill>
                <a:schemeClr val="accent1">
                  <a:lumMod val="50000"/>
                </a:schemeClr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857224" y="285728"/>
            <a:ext cx="7429500" cy="571500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smtClean="0">
                <a:latin typeface="Arial Black" pitchFamily="34" charset="0"/>
              </a:rPr>
              <a:t>История изучения вирусов</a:t>
            </a:r>
            <a:endParaRPr lang="ru-RU" sz="3200" dirty="0">
              <a:latin typeface="Arial Black" pitchFamily="34" charset="0"/>
            </a:endParaRPr>
          </a:p>
        </p:txBody>
      </p:sp>
      <p:pic>
        <p:nvPicPr>
          <p:cNvPr id="4" name="Picture 3" descr="C:\Documents and Settings\Диана\Рабочий стол\Открытый урок\1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43438" y="1285860"/>
            <a:ext cx="4203320" cy="5000660"/>
          </a:xfrm>
          <a:prstGeom prst="rect">
            <a:avLst/>
          </a:prstGeom>
          <a:ln w="228600" cap="sq" cmpd="thickThin">
            <a:solidFill>
              <a:srgbClr val="8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1285860"/>
            <a:ext cx="4572000" cy="483209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 smtClean="0">
                <a:latin typeface="Arial Black" pitchFamily="34" charset="0"/>
              </a:rPr>
              <a:t> </a:t>
            </a:r>
            <a:r>
              <a:rPr lang="ru-RU" sz="2800" b="1" cap="small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cs typeface="Times New Roman" pitchFamily="18" charset="0"/>
              </a:rPr>
              <a:t>В 1898 году голландец </a:t>
            </a:r>
            <a:r>
              <a:rPr lang="ru-RU" sz="2800" b="1" cap="small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800" b="1" cap="small" dirty="0" smtClean="0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Мартин </a:t>
            </a:r>
            <a:r>
              <a:rPr lang="ru-RU" sz="2800" b="1" cap="small" dirty="0" err="1" smtClean="0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Бейеринк</a:t>
            </a:r>
            <a:r>
              <a:rPr lang="ru-RU" sz="2800" b="1" cap="small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800" b="1" cap="small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cs typeface="Times New Roman" pitchFamily="18" charset="0"/>
              </a:rPr>
              <a:t>ввел термин </a:t>
            </a:r>
            <a:r>
              <a:rPr lang="ru-RU" sz="2800" b="1" i="1" cap="small" dirty="0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«вирус», </a:t>
            </a:r>
            <a:r>
              <a:rPr lang="ru-RU" sz="2800" b="1" cap="small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cs typeface="Times New Roman" pitchFamily="18" charset="0"/>
              </a:rPr>
              <a:t>чтобы обозначить инфекционную природу определенных профильтрованных растительных жидкостей</a:t>
            </a:r>
            <a:endParaRPr lang="ru-RU" sz="2800" dirty="0">
              <a:latin typeface="Arial Black" pitchFamily="34" charset="0"/>
            </a:endParaRPr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857250" y="428625"/>
            <a:ext cx="7429500" cy="571500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smtClean="0">
                <a:latin typeface="Arial Black" pitchFamily="34" charset="0"/>
              </a:rPr>
              <a:t>История изучения вирусов</a:t>
            </a:r>
            <a:endParaRPr lang="ru-RU" sz="3200" dirty="0">
              <a:latin typeface="Arial Black" pitchFamily="34" charset="0"/>
            </a:endParaRPr>
          </a:p>
        </p:txBody>
      </p:sp>
      <p:pic>
        <p:nvPicPr>
          <p:cNvPr id="4" name="Picture 6" descr="Beijerinck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143504" y="1285860"/>
            <a:ext cx="3512170" cy="5108444"/>
          </a:xfrm>
          <a:prstGeom prst="rect">
            <a:avLst/>
          </a:prstGeom>
          <a:ln w="228600" cap="sq" cmpd="thickThin">
            <a:solidFill>
              <a:srgbClr val="8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Documents and Settings\Диана\Рабочий стол\Открытый урок\virus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572132" y="1000108"/>
            <a:ext cx="3286148" cy="3257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85720" y="1214422"/>
            <a:ext cx="521497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Вирусология –  наука о вирусах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928662" y="285728"/>
            <a:ext cx="7429500" cy="571500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smtClean="0">
                <a:latin typeface="Arial Black" pitchFamily="34" charset="0"/>
              </a:rPr>
              <a:t>Работа в группах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7158" y="1142984"/>
            <a:ext cx="850112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C00000"/>
                </a:solidFill>
              </a:rPr>
              <a:t>Первая </a:t>
            </a:r>
            <a:r>
              <a:rPr lang="ru-RU" sz="3200" dirty="0" smtClean="0">
                <a:solidFill>
                  <a:srgbClr val="C00000"/>
                </a:solidFill>
              </a:rPr>
              <a:t>группа</a:t>
            </a:r>
            <a:r>
              <a:rPr lang="ru-RU" sz="3200" dirty="0">
                <a:solidFill>
                  <a:srgbClr val="C00000"/>
                </a:solidFill>
              </a:rPr>
              <a:t> </a:t>
            </a:r>
            <a:r>
              <a:rPr lang="ru-RU" sz="3200" dirty="0" smtClean="0">
                <a:solidFill>
                  <a:srgbClr val="002060"/>
                </a:solidFill>
              </a:rPr>
              <a:t>- </a:t>
            </a:r>
            <a:r>
              <a:rPr lang="ru-RU" sz="3200" b="1" dirty="0" smtClean="0">
                <a:solidFill>
                  <a:srgbClr val="002060"/>
                </a:solidFill>
              </a:rPr>
              <a:t>«Вирусы </a:t>
            </a:r>
            <a:r>
              <a:rPr lang="ru-RU" sz="3200" b="1" dirty="0">
                <a:solidFill>
                  <a:srgbClr val="002060"/>
                </a:solidFill>
              </a:rPr>
              <a:t>– это плохие новости в хорошей упаковке из белка</a:t>
            </a:r>
            <a:r>
              <a:rPr lang="ru-RU" sz="3200" b="1" dirty="0" smtClean="0">
                <a:solidFill>
                  <a:srgbClr val="002060"/>
                </a:solidFill>
              </a:rPr>
              <a:t>».</a:t>
            </a:r>
          </a:p>
          <a:p>
            <a:r>
              <a:rPr lang="ru-RU" sz="3200" dirty="0" smtClean="0">
                <a:solidFill>
                  <a:srgbClr val="002060"/>
                </a:solidFill>
              </a:rPr>
              <a:t> </a:t>
            </a:r>
            <a:endParaRPr lang="ru-RU" sz="3200" dirty="0">
              <a:solidFill>
                <a:srgbClr val="002060"/>
              </a:solidFill>
            </a:endParaRPr>
          </a:p>
          <a:p>
            <a:r>
              <a:rPr lang="ru-RU" sz="3200" dirty="0">
                <a:solidFill>
                  <a:srgbClr val="C00000"/>
                </a:solidFill>
              </a:rPr>
              <a:t>Вторая группа </a:t>
            </a:r>
            <a:r>
              <a:rPr lang="ru-RU" sz="3200" dirty="0" smtClean="0"/>
              <a:t>- </a:t>
            </a:r>
            <a:r>
              <a:rPr lang="ru-RU" sz="3200" b="1" dirty="0">
                <a:solidFill>
                  <a:srgbClr val="002060"/>
                </a:solidFill>
              </a:rPr>
              <a:t>«Вирусы – </a:t>
            </a:r>
            <a:r>
              <a:rPr lang="ru-RU" sz="3200" b="1" dirty="0" smtClean="0">
                <a:solidFill>
                  <a:srgbClr val="002060"/>
                </a:solidFill>
              </a:rPr>
              <a:t>самозваные </a:t>
            </a:r>
            <a:r>
              <a:rPr lang="ru-RU" sz="3200" b="1" dirty="0">
                <a:solidFill>
                  <a:srgbClr val="002060"/>
                </a:solidFill>
              </a:rPr>
              <a:t>диктаторы и двигатели эволюции</a:t>
            </a:r>
            <a:r>
              <a:rPr lang="ru-RU" sz="3200" b="1" dirty="0" smtClean="0">
                <a:solidFill>
                  <a:srgbClr val="002060"/>
                </a:solidFill>
              </a:rPr>
              <a:t>»</a:t>
            </a:r>
            <a:r>
              <a:rPr lang="ru-RU" sz="3200" dirty="0" smtClean="0">
                <a:solidFill>
                  <a:srgbClr val="002060"/>
                </a:solidFill>
              </a:rPr>
              <a:t>.</a:t>
            </a:r>
          </a:p>
          <a:p>
            <a:r>
              <a:rPr lang="ru-RU" sz="3200" dirty="0" smtClean="0">
                <a:solidFill>
                  <a:srgbClr val="002060"/>
                </a:solidFill>
              </a:rPr>
              <a:t> </a:t>
            </a:r>
            <a:endParaRPr lang="ru-RU" sz="3200" dirty="0">
              <a:solidFill>
                <a:srgbClr val="002060"/>
              </a:solidFill>
            </a:endParaRPr>
          </a:p>
          <a:p>
            <a:r>
              <a:rPr lang="ru-RU" sz="3200" dirty="0">
                <a:solidFill>
                  <a:srgbClr val="C00000"/>
                </a:solidFill>
              </a:rPr>
              <a:t>Третья группа </a:t>
            </a:r>
            <a:r>
              <a:rPr lang="ru-RU" sz="3200" dirty="0" smtClean="0">
                <a:solidFill>
                  <a:srgbClr val="C00000"/>
                </a:solidFill>
              </a:rPr>
              <a:t> </a:t>
            </a:r>
            <a:r>
              <a:rPr lang="ru-RU" sz="3200" dirty="0" smtClean="0"/>
              <a:t>- </a:t>
            </a:r>
            <a:r>
              <a:rPr lang="ru-RU" sz="3200" b="1" dirty="0" smtClean="0">
                <a:solidFill>
                  <a:srgbClr val="002060"/>
                </a:solidFill>
              </a:rPr>
              <a:t>«Жизнь </a:t>
            </a:r>
            <a:r>
              <a:rPr lang="ru-RU" sz="3200" b="1" dirty="0">
                <a:solidFill>
                  <a:srgbClr val="002060"/>
                </a:solidFill>
              </a:rPr>
              <a:t>похожа на коробку спичек. Обращаться несерьезно - опасно".</a:t>
            </a:r>
            <a:endParaRPr lang="ru-RU" sz="3200" dirty="0">
              <a:solidFill>
                <a:srgbClr val="002060"/>
              </a:solidFill>
            </a:endParaRPr>
          </a:p>
          <a:p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1285860"/>
            <a:ext cx="8429684" cy="4873625"/>
          </a:xfrm>
        </p:spPr>
        <p:txBody>
          <a:bodyPr>
            <a:normAutofit/>
          </a:bodyPr>
          <a:lstStyle/>
          <a:p>
            <a:pPr eaLnBrk="1" hangingPunct="1"/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</a:rPr>
              <a:t>Ви́рус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</a:rPr>
              <a:t>(от лат. </a:t>
            </a:r>
            <a:r>
              <a:rPr lang="ru-RU" b="1" i="1" dirty="0" err="1" smtClean="0">
                <a:latin typeface="Times New Roman" pitchFamily="18" charset="0"/>
              </a:rPr>
              <a:t>virus</a:t>
            </a:r>
            <a:r>
              <a:rPr lang="ru-RU" b="1" dirty="0" smtClean="0">
                <a:latin typeface="Times New Roman" pitchFamily="18" charset="0"/>
              </a:rPr>
              <a:t> — яд) — микроскопическая частица, способная инфицировать клетки живых организмов. </a:t>
            </a:r>
          </a:p>
          <a:p>
            <a:pPr eaLnBrk="1" hangingPunct="1"/>
            <a:endParaRPr lang="ru-RU" b="1" dirty="0" smtClean="0">
              <a:latin typeface="Times New Roman" pitchFamily="18" charset="0"/>
            </a:endParaRPr>
          </a:p>
          <a:p>
            <a:pPr eaLnBrk="1" hangingPunct="1"/>
            <a:r>
              <a:rPr lang="ru-RU" b="1" dirty="0" smtClean="0">
                <a:latin typeface="Times New Roman" pitchFamily="18" charset="0"/>
              </a:rPr>
              <a:t>Вирусы являются облигатными  (обязательными) внутриклеточными паразитами — они не способны размножаться вне клетки. </a:t>
            </a:r>
          </a:p>
          <a:p>
            <a:pPr eaLnBrk="1" hangingPunct="1"/>
            <a:endParaRPr lang="ru-RU" b="1" dirty="0" smtClean="0">
              <a:latin typeface="Times New Roman" pitchFamily="18" charset="0"/>
            </a:endParaRPr>
          </a:p>
          <a:p>
            <a:pPr eaLnBrk="1" hangingPunct="1">
              <a:buNone/>
            </a:pPr>
            <a:endParaRPr lang="ru-RU" dirty="0" smtClean="0"/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857250" y="428625"/>
            <a:ext cx="7072313" cy="571500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 smtClean="0">
                <a:latin typeface="Arial Black" pitchFamily="34" charset="0"/>
              </a:rPr>
              <a:t>Понятие о вирусах</a:t>
            </a:r>
            <a:endParaRPr lang="ru-RU" sz="36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857224" y="357166"/>
            <a:ext cx="7643866" cy="571500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smtClean="0">
                <a:latin typeface="Arial Black" pitchFamily="34" charset="0"/>
              </a:rPr>
              <a:t>Строение вируса</a:t>
            </a:r>
            <a:endParaRPr lang="ru-RU" sz="3200" dirty="0">
              <a:latin typeface="Arial Black" pitchFamily="34" charset="0"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4267200" y="1371600"/>
            <a:ext cx="4714876" cy="4051834"/>
            <a:chOff x="-16929" y="983734"/>
            <a:chExt cx="5273656" cy="4980528"/>
          </a:xfrm>
        </p:grpSpPr>
        <p:pic>
          <p:nvPicPr>
            <p:cNvPr id="4" name="Picture 47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>
            <a:xfrm>
              <a:off x="-16929" y="983734"/>
              <a:ext cx="2462200" cy="4980528"/>
            </a:xfrm>
            <a:prstGeom prst="rect">
              <a:avLst/>
            </a:prstGeom>
            <a:noFill/>
            <a:ln/>
          </p:spPr>
        </p:pic>
        <p:sp>
          <p:nvSpPr>
            <p:cNvPr id="5" name="Text Box 52"/>
            <p:cNvSpPr txBox="1">
              <a:spLocks noChangeArrowheads="1"/>
            </p:cNvSpPr>
            <p:nvPr/>
          </p:nvSpPr>
          <p:spPr bwMode="auto">
            <a:xfrm>
              <a:off x="2367875" y="1774040"/>
              <a:ext cx="2888851" cy="14754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400" dirty="0">
                  <a:solidFill>
                    <a:srgbClr val="002060"/>
                  </a:solidFill>
                  <a:latin typeface="Arial Black" pitchFamily="34" charset="0"/>
                </a:rPr>
                <a:t>Нуклеиновая </a:t>
              </a:r>
            </a:p>
            <a:p>
              <a:r>
                <a:rPr lang="ru-RU" sz="2400" dirty="0" smtClean="0">
                  <a:solidFill>
                    <a:srgbClr val="002060"/>
                  </a:solidFill>
                  <a:latin typeface="Arial Black" pitchFamily="34" charset="0"/>
                </a:rPr>
                <a:t>Кислота (ДНК</a:t>
              </a:r>
            </a:p>
            <a:p>
              <a:r>
                <a:rPr lang="ru-RU" sz="2400" dirty="0" smtClean="0">
                  <a:solidFill>
                    <a:srgbClr val="002060"/>
                  </a:solidFill>
                  <a:latin typeface="Arial Black" pitchFamily="34" charset="0"/>
                </a:rPr>
                <a:t>РНК)</a:t>
              </a:r>
              <a:endParaRPr lang="ru-RU" sz="2400" dirty="0">
                <a:solidFill>
                  <a:srgbClr val="002060"/>
                </a:solidFill>
                <a:latin typeface="Arial Black" pitchFamily="34" charset="0"/>
              </a:endParaRPr>
            </a:p>
          </p:txBody>
        </p:sp>
        <p:cxnSp>
          <p:nvCxnSpPr>
            <p:cNvPr id="7" name="Прямая со стрелкой 6"/>
            <p:cNvCxnSpPr>
              <a:stCxn id="5" idx="1"/>
            </p:cNvCxnSpPr>
            <p:nvPr/>
          </p:nvCxnSpPr>
          <p:spPr>
            <a:xfrm rot="10800000">
              <a:off x="1653505" y="2202670"/>
              <a:ext cx="714372" cy="309095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2643174" y="3266842"/>
              <a:ext cx="2613553" cy="1475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 smtClean="0">
                  <a:solidFill>
                    <a:srgbClr val="002060"/>
                  </a:solidFill>
                  <a:latin typeface="Arial Black" pitchFamily="34" charset="0"/>
                </a:rPr>
                <a:t>Белковая оболочка - </a:t>
              </a:r>
              <a:r>
                <a:rPr lang="ru-RU" sz="2400" dirty="0" err="1" smtClean="0">
                  <a:solidFill>
                    <a:srgbClr val="C00000"/>
                  </a:solidFill>
                  <a:latin typeface="Arial Black" pitchFamily="34" charset="0"/>
                </a:rPr>
                <a:t>капсид</a:t>
              </a:r>
              <a:endParaRPr lang="ru-RU" sz="2400" dirty="0">
                <a:solidFill>
                  <a:srgbClr val="C00000"/>
                </a:solidFill>
                <a:latin typeface="Arial Black" pitchFamily="34" charset="0"/>
              </a:endParaRPr>
            </a:p>
          </p:txBody>
        </p:sp>
        <p:cxnSp>
          <p:nvCxnSpPr>
            <p:cNvPr id="12" name="Прямая со стрелкой 11"/>
            <p:cNvCxnSpPr/>
            <p:nvPr/>
          </p:nvCxnSpPr>
          <p:spPr>
            <a:xfrm rot="10800000" flipV="1">
              <a:off x="1820873" y="3881525"/>
              <a:ext cx="857256" cy="214314"/>
            </a:xfrm>
            <a:prstGeom prst="straightConnector1">
              <a:avLst/>
            </a:prstGeom>
            <a:ln w="57150">
              <a:solidFill>
                <a:srgbClr val="00B0F0"/>
              </a:solidFill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Прямоугольник 18"/>
          <p:cNvSpPr/>
          <p:nvPr/>
        </p:nvSpPr>
        <p:spPr>
          <a:xfrm>
            <a:off x="285720" y="1357298"/>
            <a:ext cx="385765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800000"/>
                </a:solidFill>
                <a:latin typeface="Arial Black" pitchFamily="34" charset="0"/>
              </a:rPr>
              <a:t>Мельчайшие живые организмы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ü"/>
            </a:pPr>
            <a:endParaRPr lang="ru-RU" sz="2000" b="1" dirty="0" smtClean="0">
              <a:solidFill>
                <a:srgbClr val="800000"/>
              </a:solidFill>
              <a:latin typeface="Arial Black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800000"/>
                </a:solidFill>
                <a:latin typeface="Arial Black" pitchFamily="34" charset="0"/>
              </a:rPr>
              <a:t>Размеры варьируют от 20 до 300нм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ü"/>
            </a:pPr>
            <a:endParaRPr lang="ru-RU" sz="2000" b="1" dirty="0" smtClean="0">
              <a:solidFill>
                <a:srgbClr val="800000"/>
              </a:solidFill>
              <a:latin typeface="Arial Black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800000"/>
                </a:solidFill>
                <a:latin typeface="Arial Black" pitchFamily="34" charset="0"/>
              </a:rPr>
              <a:t>В среднем в 50 раз меньше бактерий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ü"/>
            </a:pPr>
            <a:endParaRPr lang="ru-RU" sz="2000" b="1" dirty="0" smtClean="0">
              <a:solidFill>
                <a:srgbClr val="800000"/>
              </a:solidFill>
              <a:latin typeface="Arial Black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800000"/>
                </a:solidFill>
                <a:latin typeface="Arial Black" pitchFamily="34" charset="0"/>
              </a:rPr>
              <a:t>Нельзя увидеть с помощью светового микроскопа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ü"/>
            </a:pPr>
            <a:endParaRPr lang="ru-RU" sz="2000" b="1" dirty="0" smtClean="0">
              <a:solidFill>
                <a:srgbClr val="800000"/>
              </a:solidFill>
              <a:latin typeface="Arial Black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800000"/>
                </a:solidFill>
                <a:latin typeface="Arial Black" pitchFamily="34" charset="0"/>
              </a:rPr>
              <a:t>Проходят через фильтры, не пропускающие бактерий</a:t>
            </a:r>
            <a:endParaRPr lang="ru-RU" sz="2000" dirty="0">
              <a:solidFill>
                <a:srgbClr val="8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0" y="1000108"/>
          <a:ext cx="6215106" cy="4643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857224" y="285728"/>
            <a:ext cx="7643866" cy="571500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smtClean="0">
                <a:latin typeface="Arial Black" pitchFamily="34" charset="0"/>
              </a:rPr>
              <a:t>Состав вирусов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6" name="Text Box 61"/>
          <p:cNvSpPr txBox="1">
            <a:spLocks noChangeArrowheads="1"/>
          </p:cNvSpPr>
          <p:nvPr/>
        </p:nvSpPr>
        <p:spPr bwMode="auto">
          <a:xfrm>
            <a:off x="6143636" y="1357298"/>
            <a:ext cx="2786082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/>
            <a:r>
              <a:rPr lang="ru-RU" sz="2800" b="1" dirty="0" smtClean="0">
                <a:solidFill>
                  <a:srgbClr val="002060"/>
                </a:solidFill>
              </a:rPr>
              <a:t>Химические вещества</a:t>
            </a:r>
            <a:r>
              <a:rPr lang="ru-RU" sz="2800" b="1" dirty="0">
                <a:solidFill>
                  <a:srgbClr val="C00000"/>
                </a:solidFill>
              </a:rPr>
              <a:t>.</a:t>
            </a:r>
          </a:p>
          <a:p>
            <a:pPr marL="342900" indent="-342900">
              <a:buFontTx/>
              <a:buAutoNum type="arabicPeriod"/>
            </a:pPr>
            <a:r>
              <a:rPr lang="ru-RU" sz="2800" b="1" dirty="0">
                <a:solidFill>
                  <a:srgbClr val="C00000"/>
                </a:solidFill>
              </a:rPr>
              <a:t>ДНК</a:t>
            </a:r>
          </a:p>
          <a:p>
            <a:pPr marL="342900" indent="-342900">
              <a:buFontTx/>
              <a:buAutoNum type="arabicPeriod"/>
            </a:pPr>
            <a:r>
              <a:rPr lang="ru-RU" sz="2800" b="1" dirty="0">
                <a:solidFill>
                  <a:srgbClr val="C00000"/>
                </a:solidFill>
              </a:rPr>
              <a:t>РНК</a:t>
            </a:r>
          </a:p>
          <a:p>
            <a:pPr marL="342900" indent="-342900">
              <a:buFontTx/>
              <a:buAutoNum type="arabicPeriod"/>
            </a:pPr>
            <a:r>
              <a:rPr lang="ru-RU" sz="2800" b="1" dirty="0">
                <a:solidFill>
                  <a:srgbClr val="C00000"/>
                </a:solidFill>
              </a:rPr>
              <a:t>Белки</a:t>
            </a:r>
          </a:p>
          <a:p>
            <a:pPr marL="342900" indent="-342900">
              <a:buFontTx/>
              <a:buAutoNum type="arabicPeriod"/>
            </a:pPr>
            <a:r>
              <a:rPr lang="ru-RU" sz="2800" b="1" dirty="0">
                <a:solidFill>
                  <a:srgbClr val="C00000"/>
                </a:solidFill>
              </a:rPr>
              <a:t>Углеводы</a:t>
            </a:r>
          </a:p>
          <a:p>
            <a:pPr marL="342900" indent="-342900">
              <a:buFontTx/>
              <a:buAutoNum type="arabicPeriod"/>
            </a:pPr>
            <a:r>
              <a:rPr lang="ru-RU" sz="2800" b="1" dirty="0">
                <a:solidFill>
                  <a:srgbClr val="C00000"/>
                </a:solidFill>
              </a:rPr>
              <a:t>Липиды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345</TotalTime>
  <Words>774</Words>
  <Application>Microsoft Office PowerPoint</Application>
  <PresentationFormat>Экран (4:3)</PresentationFormat>
  <Paragraphs>190</Paragraphs>
  <Slides>26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Слайд 1</vt:lpstr>
      <vt:lpstr>Цель: узнать состав, строение и особенности жизнедеятельности вирусов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Многообразие вирусов</vt:lpstr>
      <vt:lpstr>Способы передачи вирусов</vt:lpstr>
      <vt:lpstr>Слайд 16</vt:lpstr>
      <vt:lpstr>Многообразие вирусов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Домашнее задание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Анна</dc:creator>
  <cp:lastModifiedBy>Дарья</cp:lastModifiedBy>
  <cp:revision>40</cp:revision>
  <dcterms:created xsi:type="dcterms:W3CDTF">2011-11-22T14:16:27Z</dcterms:created>
  <dcterms:modified xsi:type="dcterms:W3CDTF">2020-04-09T16:12:20Z</dcterms:modified>
</cp:coreProperties>
</file>