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05B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s://ru.wikipedia.org/wiki/%D0%91%D0%B8%D0%BE%D0%BB%D0%BE%D0%B3%D0%B8%D1%8F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E%D1%80%D0%B3%D0%B0%D0%BD%D0%B8%D0%B7%D0%BC" TargetMode="External"/><Relationship Id="rId7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hyperlink" Target="https://ru.wikipedia.org/wiki/%D0%AF%D0%B9%D1%86%D0%B5%D0%BA%D0%BB%D0%B5%D1%82%D0%BA%D0%B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785926"/>
            <a:ext cx="7851648" cy="1042982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ГАПОУ СО "ТИПУ "Кулинар" </a:t>
            </a:r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4800" dirty="0" smtClean="0">
                <a:solidFill>
                  <a:srgbClr val="FF0000"/>
                </a:solidFill>
              </a:rPr>
              <a:t/>
            </a:r>
            <a:br>
              <a:rPr lang="ru-RU" sz="4800" dirty="0" smtClean="0">
                <a:solidFill>
                  <a:srgbClr val="FF0000"/>
                </a:solidFill>
              </a:rPr>
            </a:br>
            <a:r>
              <a:rPr lang="ru-RU" sz="3200" dirty="0" smtClean="0"/>
              <a:t>История открытия  клетки. </a:t>
            </a:r>
            <a:br>
              <a:rPr lang="ru-RU" sz="3200" dirty="0" smtClean="0"/>
            </a:br>
            <a:r>
              <a:rPr lang="ru-RU" sz="3200" dirty="0" smtClean="0"/>
              <a:t>Клеточная теория.</a:t>
            </a:r>
            <a:endParaRPr lang="ru-RU" sz="3200" dirty="0"/>
          </a:p>
        </p:txBody>
      </p:sp>
      <p:pic>
        <p:nvPicPr>
          <p:cNvPr id="1026" name="Picture 2" descr="https://im1-tub-ru.yandex.net/i?id=40c53ed53f772b9d31bf3421185e481d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071810"/>
            <a:ext cx="4357718" cy="207170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14414" y="5357826"/>
            <a:ext cx="77867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Преподаватель биологии </a:t>
            </a:r>
            <a:endParaRPr lang="ru-RU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Пузанова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Л.Н.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1071546"/>
            <a:ext cx="7858180" cy="83099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 1839 году  Т. Шванн обобщил знания о клетке и сформулировал клеточную теорию:</a:t>
            </a:r>
            <a:endParaRPr lang="ru-RU" sz="2400" b="1" dirty="0"/>
          </a:p>
        </p:txBody>
      </p:sp>
      <p:pic>
        <p:nvPicPr>
          <p:cNvPr id="23554" name="Picture 2" descr="Носовец Юлия - Клеточная теория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3116"/>
            <a:ext cx="8286808" cy="4500545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М. </a:t>
            </a:r>
            <a:r>
              <a:rPr lang="ru-RU" sz="2400" b="1" dirty="0" err="1" smtClean="0"/>
              <a:t>Шлейден</a:t>
            </a:r>
            <a:r>
              <a:rPr lang="ru-RU" sz="2400" b="1" dirty="0" smtClean="0"/>
              <a:t>  и Т Шванн ошибочно считали, что клетки возникают  путём новообразования из первичного неклеточного вещества.</a:t>
            </a:r>
            <a:endParaRPr lang="ru-RU" sz="2400" b="1" dirty="0"/>
          </a:p>
        </p:txBody>
      </p:sp>
      <p:pic>
        <p:nvPicPr>
          <p:cNvPr id="24578" name="Picture 2" descr="Методическое пособие по теме &quot;Учёные биологи&quot; по дисциплинам &quot;Биология&quot;, &quot;Естествознание&quot; Новороссийс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3262580" cy="364333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2844" y="5000636"/>
            <a:ext cx="24288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Немецкий учёный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Рудольф Вирхов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43306" y="1714488"/>
            <a:ext cx="5143536" cy="2308324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 1859 году Р. Вирхов  сформулировал одно из важнейших новых положений клеточной теории: «Всякая клетка происходит из другой клетки…»</a:t>
            </a:r>
            <a:endParaRPr lang="ru-RU" sz="2400" b="1" dirty="0"/>
          </a:p>
        </p:txBody>
      </p:sp>
      <p:pic>
        <p:nvPicPr>
          <p:cNvPr id="24580" name="Picture 4" descr="https://im2-tub-ru.yandex.net/i?id=043946230b476361fd725f04c25d338c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4286256"/>
            <a:ext cx="5143536" cy="2285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571480"/>
            <a:ext cx="900115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1.Клетка — элементарная единица живого, способная к самообновлению, </a:t>
            </a:r>
            <a:r>
              <a:rPr lang="ru-RU" sz="2400" b="1" dirty="0" err="1" smtClean="0">
                <a:solidFill>
                  <a:schemeClr val="bg1"/>
                </a:solidFill>
              </a:rPr>
              <a:t>саморегуляции</a:t>
            </a:r>
            <a:r>
              <a:rPr lang="ru-RU" sz="2400" b="1" dirty="0" smtClean="0">
                <a:solidFill>
                  <a:schemeClr val="bg1"/>
                </a:solidFill>
              </a:rPr>
              <a:t> и самовоспроизведению , являющаяся единицей строения, функционирования и развития всех живых организмов. 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2.Клетки всех живых организмов сходны по строению, химическому составу и основным проявлениям жизнедеятельности, т.е. </a:t>
            </a:r>
            <a:r>
              <a:rPr lang="ru-RU" sz="2400" b="1" dirty="0" err="1" smtClean="0">
                <a:solidFill>
                  <a:schemeClr val="bg1"/>
                </a:solidFill>
              </a:rPr>
              <a:t>гомологичны</a:t>
            </a:r>
            <a:r>
              <a:rPr lang="ru-RU" sz="2400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3.Размножение клеток происходит путем деления исходной материнской клетки. 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4.В многоклеточном организме клетки специализируются по функциям и образуют  ткани, из которых построены органы и их системы, связанные между собой гуморальными и нервными формами регуляции. 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Положения современной клеточной теории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92867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Клеточная теория</a:t>
            </a:r>
            <a:r>
              <a:rPr lang="ru-RU" sz="2800" dirty="0" smtClean="0"/>
              <a:t> — одно из общепризнанных </a:t>
            </a:r>
            <a:r>
              <a:rPr lang="ru-RU" sz="2800" u="sng" dirty="0" smtClean="0">
                <a:hlinkClick r:id="rId2" tooltip="Биология"/>
              </a:rPr>
              <a:t>биологических</a:t>
            </a:r>
            <a:r>
              <a:rPr lang="ru-RU" sz="2800" u="sng" dirty="0" smtClean="0"/>
              <a:t> </a:t>
            </a:r>
            <a:r>
              <a:rPr lang="ru-RU" sz="2800" dirty="0" smtClean="0"/>
              <a:t>обобщений, утверждающих единство принципа строения и развития органического  мира.  </a:t>
            </a:r>
          </a:p>
          <a:p>
            <a:endParaRPr lang="ru-RU" b="1" dirty="0" smtClean="0"/>
          </a:p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Значение клеточной теории</a:t>
            </a:r>
            <a:endParaRPr lang="ru-RU" sz="4000" dirty="0"/>
          </a:p>
        </p:txBody>
      </p:sp>
      <p:pic>
        <p:nvPicPr>
          <p:cNvPr id="22532" name="Picture 4" descr="Ягоды годжи клетка животного растения гриба бактерии Худеем …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28868"/>
            <a:ext cx="4221560" cy="4214842"/>
          </a:xfrm>
          <a:prstGeom prst="rect">
            <a:avLst/>
          </a:prstGeom>
          <a:noFill/>
        </p:spPr>
      </p:pic>
      <p:pic>
        <p:nvPicPr>
          <p:cNvPr id="22534" name="Picture 6" descr="Доклад бактерии грибов"/>
          <p:cNvPicPr>
            <a:picLocks noChangeAspect="1" noChangeArrowheads="1"/>
          </p:cNvPicPr>
          <p:nvPr/>
        </p:nvPicPr>
        <p:blipFill>
          <a:blip r:embed="rId4"/>
          <a:srcRect t="37840"/>
          <a:stretch>
            <a:fillRect/>
          </a:stretch>
        </p:blipFill>
        <p:spPr bwMode="auto">
          <a:xfrm>
            <a:off x="4429124" y="2714620"/>
            <a:ext cx="4714876" cy="392906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214810" y="2428868"/>
            <a:ext cx="4929190" cy="40011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+mj-lt"/>
              </a:rPr>
              <a:t>Разнообразие </a:t>
            </a:r>
            <a:r>
              <a:rPr lang="ru-RU" sz="2000" b="1" dirty="0" err="1" smtClean="0">
                <a:latin typeface="+mj-lt"/>
              </a:rPr>
              <a:t>прокариотических</a:t>
            </a:r>
            <a:r>
              <a:rPr lang="ru-RU" sz="2000" b="1" dirty="0" smtClean="0">
                <a:latin typeface="+mj-lt"/>
              </a:rPr>
              <a:t> клеток</a:t>
            </a:r>
            <a:endParaRPr lang="ru-RU" sz="20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узел 3"/>
          <p:cNvSpPr/>
          <p:nvPr/>
        </p:nvSpPr>
        <p:spPr>
          <a:xfrm>
            <a:off x="2786050" y="2428868"/>
            <a:ext cx="3786214" cy="2143140"/>
          </a:xfrm>
          <a:prstGeom prst="flowChartConnector">
            <a:avLst/>
          </a:prstGeom>
          <a:solidFill>
            <a:srgbClr val="FFFF00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Биология клетки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(цитология)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" name="Стрелка вверх 5"/>
          <p:cNvSpPr/>
          <p:nvPr/>
        </p:nvSpPr>
        <p:spPr>
          <a:xfrm flipH="1">
            <a:off x="4071934" y="1785926"/>
            <a:ext cx="714380" cy="642942"/>
          </a:xfrm>
          <a:prstGeom prst="upArrow">
            <a:avLst>
              <a:gd name="adj1" fmla="val 50000"/>
              <a:gd name="adj2" fmla="val 468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6572264" y="3143248"/>
            <a:ext cx="500066" cy="64294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лево 7"/>
          <p:cNvSpPr/>
          <p:nvPr/>
        </p:nvSpPr>
        <p:spPr>
          <a:xfrm>
            <a:off x="2214546" y="3214686"/>
            <a:ext cx="571504" cy="642942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 rot="18833179">
            <a:off x="2484872" y="2176725"/>
            <a:ext cx="642906" cy="825570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4214810" y="4643446"/>
            <a:ext cx="642942" cy="71438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18843172">
            <a:off x="5596293" y="1982867"/>
            <a:ext cx="805614" cy="60756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лево 14"/>
          <p:cNvSpPr/>
          <p:nvPr/>
        </p:nvSpPr>
        <p:spPr>
          <a:xfrm rot="18464591">
            <a:off x="2548530" y="4279715"/>
            <a:ext cx="770787" cy="500066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3840967">
            <a:off x="5726893" y="4453358"/>
            <a:ext cx="765742" cy="4846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642910" y="571480"/>
            <a:ext cx="8286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Связь биологии клетки с другими науками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928662" y="4786322"/>
            <a:ext cx="2071702" cy="10001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Гистология</a:t>
            </a:r>
            <a:endParaRPr lang="ru-RU" b="1" dirty="0"/>
          </a:p>
        </p:txBody>
      </p:sp>
      <p:sp>
        <p:nvSpPr>
          <p:cNvPr id="19" name="Овал 18"/>
          <p:cNvSpPr/>
          <p:nvPr/>
        </p:nvSpPr>
        <p:spPr>
          <a:xfrm>
            <a:off x="6215074" y="1714488"/>
            <a:ext cx="2928926" cy="642942"/>
          </a:xfrm>
          <a:prstGeom prst="ellipse">
            <a:avLst/>
          </a:prstGeom>
          <a:solidFill>
            <a:srgbClr val="7030A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Микробиология</a:t>
            </a:r>
            <a:endParaRPr lang="ru-RU" b="1" dirty="0"/>
          </a:p>
        </p:txBody>
      </p:sp>
      <p:sp>
        <p:nvSpPr>
          <p:cNvPr id="20" name="Овал 19"/>
          <p:cNvSpPr/>
          <p:nvPr/>
        </p:nvSpPr>
        <p:spPr>
          <a:xfrm>
            <a:off x="6000760" y="5000636"/>
            <a:ext cx="2357454" cy="1000132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Ботаника</a:t>
            </a:r>
            <a:endParaRPr lang="ru-RU" b="1" dirty="0"/>
          </a:p>
        </p:txBody>
      </p:sp>
      <p:sp>
        <p:nvSpPr>
          <p:cNvPr id="21" name="Овал 20"/>
          <p:cNvSpPr/>
          <p:nvPr/>
        </p:nvSpPr>
        <p:spPr>
          <a:xfrm>
            <a:off x="2500298" y="5429264"/>
            <a:ext cx="3643338" cy="857256"/>
          </a:xfrm>
          <a:prstGeom prst="ellipse">
            <a:avLst/>
          </a:prstGeom>
          <a:solidFill>
            <a:srgbClr val="D105B9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Генетика и микробиология</a:t>
            </a:r>
            <a:endParaRPr lang="ru-RU" b="1" dirty="0"/>
          </a:p>
        </p:txBody>
      </p:sp>
      <p:sp>
        <p:nvSpPr>
          <p:cNvPr id="22" name="Овал 21"/>
          <p:cNvSpPr/>
          <p:nvPr/>
        </p:nvSpPr>
        <p:spPr>
          <a:xfrm>
            <a:off x="7072330" y="3071810"/>
            <a:ext cx="2071670" cy="857256"/>
          </a:xfrm>
          <a:prstGeom prst="ellipse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Зоология</a:t>
            </a:r>
            <a:endParaRPr lang="ru-RU" b="1" dirty="0"/>
          </a:p>
        </p:txBody>
      </p:sp>
      <p:sp>
        <p:nvSpPr>
          <p:cNvPr id="23" name="Овал 22"/>
          <p:cNvSpPr/>
          <p:nvPr/>
        </p:nvSpPr>
        <p:spPr>
          <a:xfrm>
            <a:off x="2786050" y="1142984"/>
            <a:ext cx="2786082" cy="642942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Молекулярная  медицина</a:t>
            </a:r>
            <a:endParaRPr lang="ru-RU" b="1" dirty="0"/>
          </a:p>
        </p:txBody>
      </p:sp>
      <p:sp>
        <p:nvSpPr>
          <p:cNvPr id="24" name="Овал 23"/>
          <p:cNvSpPr/>
          <p:nvPr/>
        </p:nvSpPr>
        <p:spPr>
          <a:xfrm>
            <a:off x="0" y="1928802"/>
            <a:ext cx="2500298" cy="571504"/>
          </a:xfrm>
          <a:prstGeom prst="ellipse">
            <a:avLst/>
          </a:prstGeom>
          <a:solidFill>
            <a:schemeClr val="accent4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Иммунология</a:t>
            </a:r>
            <a:endParaRPr lang="ru-RU" b="1" dirty="0"/>
          </a:p>
        </p:txBody>
      </p:sp>
      <p:sp>
        <p:nvSpPr>
          <p:cNvPr id="25" name="Овал 24"/>
          <p:cNvSpPr/>
          <p:nvPr/>
        </p:nvSpPr>
        <p:spPr>
          <a:xfrm>
            <a:off x="0" y="3214686"/>
            <a:ext cx="2214514" cy="785818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Физиология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Мастер класс клеточное строение современный урок - Master cla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14356"/>
            <a:ext cx="3214710" cy="2357444"/>
          </a:xfrm>
          <a:prstGeom prst="rect">
            <a:avLst/>
          </a:prstGeom>
          <a:noFill/>
        </p:spPr>
      </p:pic>
      <p:pic>
        <p:nvPicPr>
          <p:cNvPr id="1030" name="Picture 6" descr="https://im2-tub-ru.yandex.net/i?id=1afbe3f6243fd04e6e815d72aa470a51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3714752"/>
            <a:ext cx="2214578" cy="2357454"/>
          </a:xfrm>
          <a:prstGeom prst="rect">
            <a:avLst/>
          </a:prstGeom>
          <a:noFill/>
        </p:spPr>
      </p:pic>
      <p:pic>
        <p:nvPicPr>
          <p:cNvPr id="1032" name="Picture 8" descr="https://im0-tub-ru.yandex.net/i?id=b6a77693355beb2dba8d91c8644894d3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42852"/>
            <a:ext cx="2714644" cy="3000396"/>
          </a:xfrm>
          <a:prstGeom prst="rect">
            <a:avLst/>
          </a:prstGeom>
          <a:noFill/>
        </p:spPr>
      </p:pic>
      <p:pic>
        <p:nvPicPr>
          <p:cNvPr id="1036" name="Picture 12" descr="Пробковые покрыти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3786190"/>
            <a:ext cx="2643206" cy="2320267"/>
          </a:xfrm>
          <a:prstGeom prst="rect">
            <a:avLst/>
          </a:prstGeom>
          <a:noFill/>
        </p:spPr>
      </p:pic>
      <p:pic>
        <p:nvPicPr>
          <p:cNvPr id="1038" name="Picture 14" descr="Пробковое дерево Полезная информация по строительству и ремонту квартир, домов, коттеджей Интернет-магазин строительно-отделочны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3786190"/>
            <a:ext cx="2436798" cy="235745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57158" y="3071810"/>
            <a:ext cx="8786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Роберт Гук-английский физик и ботаник</a:t>
            </a:r>
            <a:endParaRPr lang="ru-RU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621508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Открытие клетки-1665 год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Броуновское движение - Тепловые явления - Картинки по физик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67200" cy="3200400"/>
          </a:xfrm>
          <a:prstGeom prst="rect">
            <a:avLst/>
          </a:prstGeom>
          <a:noFill/>
        </p:spPr>
      </p:pic>
      <p:pic>
        <p:nvPicPr>
          <p:cNvPr id="16388" name="Picture 4" descr="https://im2-tub-ru.yandex.net/i?id=98e0e2ffba20866fa302f0f858ca6913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0"/>
            <a:ext cx="4214842" cy="314324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2844" y="3714752"/>
            <a:ext cx="878687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bg1"/>
                </a:solidFill>
              </a:rPr>
              <a:t>1675 год, </a:t>
            </a:r>
            <a:r>
              <a:rPr lang="ru-RU" sz="2400" b="1" dirty="0" err="1" smtClean="0">
                <a:solidFill>
                  <a:schemeClr val="bg1"/>
                </a:solidFill>
              </a:rPr>
              <a:t>Антони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ван</a:t>
            </a:r>
            <a:r>
              <a:rPr lang="ru-RU" sz="2400" b="1" dirty="0" smtClean="0">
                <a:solidFill>
                  <a:schemeClr val="bg1"/>
                </a:solidFill>
              </a:rPr>
              <a:t> Левенгук - первооткрыватель микромира. Он сумел изготовить двояковыпуклые линзы, дававшие увеличение в 150—300 раз. Левенгук считал обнаруженных им микроскопических существ «очень маленькими животными» и приписывал им те же особенности строения и поведения, что и обычным животным.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1071546"/>
            <a:ext cx="7215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/>
              <a:t>Антони</a:t>
            </a:r>
            <a:r>
              <a:rPr lang="ru-RU" sz="3600" b="1" dirty="0" smtClean="0"/>
              <a:t>   Ван  Левенгук открыл:</a:t>
            </a:r>
            <a:endParaRPr lang="ru-RU" sz="3600" b="1" dirty="0"/>
          </a:p>
        </p:txBody>
      </p:sp>
      <p:pic>
        <p:nvPicPr>
          <p:cNvPr id="17410" name="Picture 2" descr="https://im0-tub-ru.yandex.net/i?id=52173aca3542a15389acfb527f822fd0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928934"/>
            <a:ext cx="2171700" cy="2214578"/>
          </a:xfrm>
          <a:prstGeom prst="rect">
            <a:avLst/>
          </a:prstGeom>
          <a:noFill/>
        </p:spPr>
      </p:pic>
      <p:pic>
        <p:nvPicPr>
          <p:cNvPr id="17412" name="Picture 4" descr="Сперматозоиды человека - изображение получено при помощи электронного микроскоп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2928934"/>
            <a:ext cx="1928826" cy="2214577"/>
          </a:xfrm>
          <a:prstGeom prst="rect">
            <a:avLst/>
          </a:prstGeom>
          <a:noFill/>
        </p:spPr>
      </p:pic>
      <p:pic>
        <p:nvPicPr>
          <p:cNvPr id="17414" name="Picture 6" descr="https://im3-tub-ru.yandex.net/i?id=8ef2408c1c57469f4fb245b61bc4cdf3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2928934"/>
            <a:ext cx="1800225" cy="2214578"/>
          </a:xfrm>
          <a:prstGeom prst="rect">
            <a:avLst/>
          </a:prstGeom>
          <a:noFill/>
        </p:spPr>
      </p:pic>
      <p:pic>
        <p:nvPicPr>
          <p:cNvPr id="17416" name="Picture 8" descr="https://im1-tub-ru.yandex.net/i?id=cc18e57c868d4edb3e0d1fabf8ed5b6d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92" y="2857496"/>
            <a:ext cx="1943100" cy="228601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535782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    Бактерии                 Сперматозоиды       Инфузории             Эритроциты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Карл Максимович Бэ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71736" cy="335756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3500438"/>
            <a:ext cx="30003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Карл Бэр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основатель эмбриологии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86116" y="2786058"/>
            <a:ext cx="5000660" cy="1200329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Он  показал, что развитие всех </a:t>
            </a:r>
            <a:r>
              <a:rPr lang="ru-RU" sz="2400" b="1" dirty="0" smtClean="0">
                <a:hlinkClick r:id="rId3" tooltip="Организм"/>
              </a:rPr>
              <a:t>организмов</a:t>
            </a:r>
            <a:r>
              <a:rPr lang="ru-RU" sz="2400" b="1" dirty="0" smtClean="0"/>
              <a:t> начинается с </a:t>
            </a:r>
            <a:r>
              <a:rPr lang="ru-RU" sz="2400" b="1" dirty="0" smtClean="0">
                <a:hlinkClick r:id="rId4" tooltip="Яйцеклетка"/>
              </a:rPr>
              <a:t>яйцеклетки</a:t>
            </a:r>
            <a:endParaRPr lang="ru-RU" sz="2400" b="1" dirty="0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214678" y="1000108"/>
            <a:ext cx="5072098" cy="1569660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В 1827-м году яйцеклетку человека открыл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и описал русский учёный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- академик Карл Эрнст фон Бэр</a:t>
            </a:r>
          </a:p>
        </p:txBody>
      </p:sp>
      <p:pic>
        <p:nvPicPr>
          <p:cNvPr id="18437" name="Picture 5" descr="Рис-27.Фенотип при синдроме Дауна - Содержание темы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4857760"/>
            <a:ext cx="2214578" cy="1857388"/>
          </a:xfrm>
          <a:prstGeom prst="rect">
            <a:avLst/>
          </a:prstGeom>
          <a:noFill/>
        </p:spPr>
      </p:pic>
      <p:pic>
        <p:nvPicPr>
          <p:cNvPr id="18439" name="Picture 7" descr="https://im0-tub-ru.yandex.net/i?id=a8c17cf7b7bdc5fae897c2a88fc9d615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40" y="4786322"/>
            <a:ext cx="2286016" cy="1857388"/>
          </a:xfrm>
          <a:prstGeom prst="rect">
            <a:avLst/>
          </a:prstGeom>
          <a:noFill/>
        </p:spPr>
      </p:pic>
      <p:pic>
        <p:nvPicPr>
          <p:cNvPr id="18443" name="Picture 11" descr="https://im2-tub-ru.yandex.net/i?id=5f2491f2c896d5b35f9d9866a63b9b3e&amp;n=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29322" y="4714884"/>
            <a:ext cx="2571768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85720" y="5286388"/>
            <a:ext cx="30718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Ян   </a:t>
            </a:r>
            <a:r>
              <a:rPr lang="ru-RU" sz="2400" b="1" dirty="0" err="1" smtClean="0">
                <a:solidFill>
                  <a:schemeClr val="bg1"/>
                </a:solidFill>
              </a:rPr>
              <a:t>Пуркинье</a:t>
            </a:r>
            <a:r>
              <a:rPr lang="ru-RU" sz="2400" b="1" dirty="0" smtClean="0">
                <a:solidFill>
                  <a:schemeClr val="bg1"/>
                </a:solidFill>
              </a:rPr>
              <a:t> —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 чешский физиолог, анатом</a:t>
            </a:r>
            <a:r>
              <a:rPr lang="ru-RU" sz="2400" b="1" dirty="0" smtClean="0"/>
              <a:t>.</a:t>
            </a: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4000496" y="2887682"/>
            <a:ext cx="5143504" cy="3539430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1830 г.  Я.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Пуркинье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впервые употребил термин "протоплазма",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назвав им все живое содержимое клетки.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Термин «цитоплазма»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ввел немецкий ботаник Эдвард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Страсбургер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(1882).</a:t>
            </a:r>
          </a:p>
        </p:txBody>
      </p:sp>
      <p:pic>
        <p:nvPicPr>
          <p:cNvPr id="19459" name="Picture 3" descr="Образовательный центр Assotiation - Новости образовательного центр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714744" cy="5286388"/>
          </a:xfrm>
          <a:prstGeom prst="rect">
            <a:avLst/>
          </a:prstGeom>
          <a:noFill/>
        </p:spPr>
      </p:pic>
      <p:pic>
        <p:nvPicPr>
          <p:cNvPr id="19461" name="Picture 5" descr="https://im0-tub-ru.yandex.net/i?id=658504a964233465cb9f4f1e0d430f7a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0"/>
            <a:ext cx="5429256" cy="2571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4143380"/>
            <a:ext cx="3929091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rPr>
              <a:t>Ро́берт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rPr>
              <a:t> 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rPr>
              <a:t>Бро́ун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rPr>
              <a:t>  — британский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rPr>
              <a:t> (шотландский)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rPr>
              <a:t>ботаник конца XVIII —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rPr>
              <a:t>первой половины XIX века,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rPr>
              <a:t> морфолог и систематик растений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786183" y="4929198"/>
            <a:ext cx="5357818" cy="1200329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cs typeface="Arial" pitchFamily="34" charset="0"/>
              </a:rPr>
              <a:t>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первые описал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ядро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растительной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клетки  ввёл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термин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"нуклеус" в 1831-1833 годах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20484" name="Picture 4" descr="Раздел молекулярная физика - Раздел Молекулярная физика - Молекулярная физика - Фото по физик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333750" cy="4143380"/>
          </a:xfrm>
          <a:prstGeom prst="rect">
            <a:avLst/>
          </a:prstGeom>
          <a:noFill/>
        </p:spPr>
      </p:pic>
      <p:pic>
        <p:nvPicPr>
          <p:cNvPr id="20486" name="Picture 6" descr="Структура любой клетки человека - Здоровье человека - Статьи - Helios.ru"/>
          <p:cNvPicPr>
            <a:picLocks noChangeAspect="1" noChangeArrowheads="1"/>
          </p:cNvPicPr>
          <p:nvPr/>
        </p:nvPicPr>
        <p:blipFill>
          <a:blip r:embed="rId3">
            <a:lum bright="-10000"/>
          </a:blip>
          <a:srcRect/>
          <a:stretch>
            <a:fillRect/>
          </a:stretch>
        </p:blipFill>
        <p:spPr bwMode="auto">
          <a:xfrm>
            <a:off x="3786182" y="0"/>
            <a:ext cx="4143404" cy="4391034"/>
          </a:xfrm>
          <a:prstGeom prst="rect">
            <a:avLst/>
          </a:prstGeom>
          <a:noFill/>
        </p:spPr>
      </p:pic>
      <p:sp>
        <p:nvSpPr>
          <p:cNvPr id="8" name="Стрелка влево 7"/>
          <p:cNvSpPr/>
          <p:nvPr/>
        </p:nvSpPr>
        <p:spPr>
          <a:xfrm>
            <a:off x="6715140" y="857232"/>
            <a:ext cx="1857388" cy="928694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ядро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42852"/>
            <a:ext cx="9144000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Создание  клеточной теории</a:t>
            </a:r>
            <a:endParaRPr lang="ru-RU" sz="3200" b="1" dirty="0"/>
          </a:p>
        </p:txBody>
      </p:sp>
      <p:pic>
        <p:nvPicPr>
          <p:cNvPr id="21506" name="Picture 2" descr="Шванн Теодо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1071546"/>
            <a:ext cx="2571736" cy="257176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357918" y="3786190"/>
            <a:ext cx="2786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Теодор </a:t>
            </a:r>
            <a:r>
              <a:rPr lang="ru-RU" sz="2000" b="1" dirty="0" err="1" smtClean="0">
                <a:solidFill>
                  <a:schemeClr val="bg1"/>
                </a:solidFill>
              </a:rPr>
              <a:t>Шванн-немецкий-физиолог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00298" y="1214422"/>
            <a:ext cx="3857652" cy="64294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1838-1839гг</a:t>
            </a:r>
            <a:endParaRPr lang="ru-RU" sz="2800" b="1" dirty="0"/>
          </a:p>
        </p:txBody>
      </p:sp>
      <p:pic>
        <p:nvPicPr>
          <p:cNvPr id="21512" name="Picture 8" descr="https://im1-tub-ru.yandex.net/i?id=fab9bec65106b5c81f3916ac86143ef5&amp;n=21"/>
          <p:cNvPicPr>
            <a:picLocks noChangeAspect="1" noChangeArrowheads="1"/>
          </p:cNvPicPr>
          <p:nvPr/>
        </p:nvPicPr>
        <p:blipFill>
          <a:blip r:embed="rId3">
            <a:lum bright="-20000"/>
          </a:blip>
          <a:srcRect l="52500" t="-15000" b="40999"/>
          <a:stretch>
            <a:fillRect/>
          </a:stretch>
        </p:blipFill>
        <p:spPr bwMode="auto">
          <a:xfrm>
            <a:off x="0" y="500042"/>
            <a:ext cx="2262158" cy="307183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-214346" y="4500570"/>
            <a:ext cx="28575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В 1832 году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М. </a:t>
            </a:r>
            <a:r>
              <a:rPr lang="ru-RU" sz="2000" b="1" dirty="0" err="1" smtClean="0">
                <a:solidFill>
                  <a:schemeClr val="bg1"/>
                </a:solidFill>
              </a:rPr>
              <a:t>Шлейден</a:t>
            </a:r>
            <a:r>
              <a:rPr lang="ru-RU" sz="2000" b="1" dirty="0" smtClean="0">
                <a:solidFill>
                  <a:schemeClr val="bg1"/>
                </a:solidFill>
              </a:rPr>
              <a:t>  сформулировал вывод: ткани растений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состоят из клеток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00826" y="4429132"/>
            <a:ext cx="26431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В 1833 году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Т. Шванн сформулировал вывод: ткани животных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 состоят из клеток</a:t>
            </a:r>
            <a:endParaRPr lang="ru-RU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142844" y="3714752"/>
            <a:ext cx="3929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Матиас </a:t>
            </a:r>
            <a:r>
              <a:rPr lang="ru-RU" sz="2000" b="1" dirty="0" err="1" smtClean="0">
                <a:solidFill>
                  <a:schemeClr val="bg1"/>
                </a:solidFill>
              </a:rPr>
              <a:t>Шлейден</a:t>
            </a:r>
            <a:r>
              <a:rPr lang="ru-RU" sz="2000" b="1" dirty="0" smtClean="0">
                <a:solidFill>
                  <a:schemeClr val="bg1"/>
                </a:solidFill>
              </a:rPr>
              <a:t>-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немецкий ботаник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21516" name="Picture 12" descr="https://im2-tub-ru.yandex.net/i?id=17d43664a2c794b420950bbe9a0b4ae1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2143116"/>
            <a:ext cx="1905000" cy="1785950"/>
          </a:xfrm>
          <a:prstGeom prst="rect">
            <a:avLst/>
          </a:prstGeom>
          <a:noFill/>
        </p:spPr>
      </p:pic>
      <p:pic>
        <p:nvPicPr>
          <p:cNvPr id="21518" name="Picture 14" descr="Красивые изображения лесных трав и растений &quot; Все для растровой и векторной графики в помощь дизайнеру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3287" y="2143117"/>
            <a:ext cx="1505014" cy="1785950"/>
          </a:xfrm>
          <a:prstGeom prst="rect">
            <a:avLst/>
          </a:prstGeom>
          <a:noFill/>
        </p:spPr>
      </p:pic>
      <p:pic>
        <p:nvPicPr>
          <p:cNvPr id="21522" name="Picture 18" descr="Презентация на тему &quot;Ткани животных и растений&quot; - скачать бе…"/>
          <p:cNvPicPr>
            <a:picLocks noChangeAspect="1" noChangeArrowheads="1"/>
          </p:cNvPicPr>
          <p:nvPr/>
        </p:nvPicPr>
        <p:blipFill>
          <a:blip r:embed="rId6">
            <a:lum bright="-30000"/>
          </a:blip>
          <a:srcRect l="12365" t="22341" r="19893" b="16236"/>
          <a:stretch>
            <a:fillRect/>
          </a:stretch>
        </p:blipFill>
        <p:spPr bwMode="auto">
          <a:xfrm>
            <a:off x="2357422" y="4357694"/>
            <a:ext cx="2071702" cy="2143140"/>
          </a:xfrm>
          <a:prstGeom prst="rect">
            <a:avLst/>
          </a:prstGeom>
          <a:noFill/>
        </p:spPr>
      </p:pic>
      <p:pic>
        <p:nvPicPr>
          <p:cNvPr id="21524" name="Picture 20" descr="Биология: Февраль 20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00562" y="4357694"/>
            <a:ext cx="1785950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335</TotalTime>
  <Words>346</Words>
  <PresentationFormat>Экран (4:3)</PresentationFormat>
  <Paragraphs>62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ГАПОУ СО "ТИПУ "Кулинар"   История открытия  клетки.  Клеточная теория.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Дарья</cp:lastModifiedBy>
  <cp:revision>85</cp:revision>
  <dcterms:created xsi:type="dcterms:W3CDTF">2015-05-17T09:54:21Z</dcterms:created>
  <dcterms:modified xsi:type="dcterms:W3CDTF">2020-04-07T16:02:52Z</dcterms:modified>
</cp:coreProperties>
</file>